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8" r:id="rId4"/>
    <p:sldMasterId id="2147483780" r:id="rId5"/>
    <p:sldMasterId id="2147483782" r:id="rId6"/>
  </p:sldMasterIdLst>
  <p:notesMasterIdLst>
    <p:notesMasterId r:id="rId16"/>
  </p:notesMasterIdLst>
  <p:handoutMasterIdLst>
    <p:handoutMasterId r:id="rId17"/>
  </p:handoutMasterIdLst>
  <p:sldIdLst>
    <p:sldId id="280" r:id="rId7"/>
    <p:sldId id="256" r:id="rId8"/>
    <p:sldId id="279" r:id="rId9"/>
    <p:sldId id="274" r:id="rId10"/>
    <p:sldId id="275" r:id="rId11"/>
    <p:sldId id="281" r:id="rId12"/>
    <p:sldId id="278" r:id="rId13"/>
    <p:sldId id="277" r:id="rId14"/>
    <p:sldId id="257" r:id="rId15"/>
  </p:sldIdLst>
  <p:sldSz cx="9144000" cy="6858000" type="screen4x3"/>
  <p:notesSz cx="6858000" cy="9144000"/>
  <p:custDataLst>
    <p:tags r:id="rId1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old Bruhin" userId="0964c741-143a-42e5-8a42-8a6491cd701d" providerId="ADAL" clId="{EDDB1AB7-D304-4C4A-BCB0-5E4637B9E232}"/>
    <pc:docChg chg="undo custSel modSld">
      <pc:chgData name="Arnold Bruhin" userId="0964c741-143a-42e5-8a42-8a6491cd701d" providerId="ADAL" clId="{EDDB1AB7-D304-4C4A-BCB0-5E4637B9E232}" dt="2020-10-14T10:15:41.904" v="206" actId="20577"/>
      <pc:docMkLst>
        <pc:docMk/>
      </pc:docMkLst>
      <pc:sldChg chg="modSp">
        <pc:chgData name="Arnold Bruhin" userId="0964c741-143a-42e5-8a42-8a6491cd701d" providerId="ADAL" clId="{EDDB1AB7-D304-4C4A-BCB0-5E4637B9E232}" dt="2020-10-14T10:15:41.904" v="206" actId="20577"/>
        <pc:sldMkLst>
          <pc:docMk/>
          <pc:sldMk cId="1136307147" sldId="257"/>
        </pc:sldMkLst>
        <pc:spChg chg="mod">
          <ac:chgData name="Arnold Bruhin" userId="0964c741-143a-42e5-8a42-8a6491cd701d" providerId="ADAL" clId="{EDDB1AB7-D304-4C4A-BCB0-5E4637B9E232}" dt="2020-10-14T10:15:20.783" v="202" actId="6549"/>
          <ac:spMkLst>
            <pc:docMk/>
            <pc:sldMk cId="1136307147" sldId="257"/>
            <ac:spMk id="2" creationId="{00000000-0000-0000-0000-000000000000}"/>
          </ac:spMkLst>
        </pc:spChg>
        <pc:spChg chg="mod">
          <ac:chgData name="Arnold Bruhin" userId="0964c741-143a-42e5-8a42-8a6491cd701d" providerId="ADAL" clId="{EDDB1AB7-D304-4C4A-BCB0-5E4637B9E232}" dt="2020-10-14T10:15:41.904" v="206" actId="20577"/>
          <ac:spMkLst>
            <pc:docMk/>
            <pc:sldMk cId="1136307147" sldId="257"/>
            <ac:spMk id="3" creationId="{60A64D6C-9F5B-43BE-AEF5-C7ED0F0AF6B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3CB313-3AA4-374E-8999-9D62C51261CF}" type="datetimeFigureOut">
              <a:rPr lang="en-US" smtClean="0"/>
              <a:t>10/14/2020</a:t>
            </a:fld>
            <a:endParaRPr lang="en-US"/>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387C5F-6676-0642-BA63-A7A1C5AFFE3D}" type="slidenum">
              <a:rPr lang="en-US" smtClean="0"/>
              <a:t>‹#›</a:t>
            </a:fld>
            <a:endParaRPr lang="en-US"/>
          </a:p>
        </p:txBody>
      </p:sp>
    </p:spTree>
    <p:extLst>
      <p:ext uri="{BB962C8B-B14F-4D97-AF65-F5344CB8AC3E}">
        <p14:creationId xmlns:p14="http://schemas.microsoft.com/office/powerpoint/2010/main" val="1107393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67581-3C5A-6C44-BC47-12C04E0E8223}" type="datetimeFigureOut">
              <a:rPr lang="de-DE" smtClean="0"/>
              <a:t>14.10.2020</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9F9D6-8025-3549-A6E4-A0A189EF0CD1}" type="slidenum">
              <a:rPr lang="de-DE" smtClean="0"/>
              <a:t>‹#›</a:t>
            </a:fld>
            <a:endParaRPr lang="de-DE"/>
          </a:p>
        </p:txBody>
      </p:sp>
    </p:spTree>
    <p:extLst>
      <p:ext uri="{BB962C8B-B14F-4D97-AF65-F5344CB8AC3E}">
        <p14:creationId xmlns:p14="http://schemas.microsoft.com/office/powerpoint/2010/main" val="159323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B9F9D6-8025-3549-A6E4-A0A189EF0CD1}" type="slidenum">
              <a:rPr lang="de-DE" smtClean="0"/>
              <a:t>6</a:t>
            </a:fld>
            <a:endParaRPr lang="de-DE"/>
          </a:p>
        </p:txBody>
      </p:sp>
    </p:spTree>
    <p:extLst>
      <p:ext uri="{BB962C8B-B14F-4D97-AF65-F5344CB8AC3E}">
        <p14:creationId xmlns:p14="http://schemas.microsoft.com/office/powerpoint/2010/main" val="2234678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CF7D3D43-5000-4C21-99DA-2F01616FE872}"/>
              </a:ext>
            </a:extLst>
          </p:cNvPr>
          <p:cNvSpPr>
            <a:spLocks noGrp="1"/>
          </p:cNvSpPr>
          <p:nvPr>
            <p:ph type="dt" sz="half" idx="10"/>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CCEF08-FCED-4C91-BD82-C2EC9C66F56E}" type="datetimeFigureOut">
              <a:rPr kumimoji="0" lang="pl-PL"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14.10.2020</a:t>
            </a:fld>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ymbol zastępczy stopki 2">
            <a:extLst>
              <a:ext uri="{FF2B5EF4-FFF2-40B4-BE49-F238E27FC236}">
                <a16:creationId xmlns:a16="http://schemas.microsoft.com/office/drawing/2014/main" id="{4C8F7A77-23B8-43B6-835A-5EE2147942CD}"/>
              </a:ext>
            </a:extLst>
          </p:cNvPr>
          <p:cNvSpPr>
            <a:spLocks noGrp="1"/>
          </p:cNvSpPr>
          <p:nvPr>
            <p:ph type="ftr" sz="quarter" idx="11"/>
          </p:nvPr>
        </p:nvSpPr>
        <p:spPr>
          <a:xfrm>
            <a:off x="3028950" y="6356350"/>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ymbol zastępczy numeru slajdu 3">
            <a:extLst>
              <a:ext uri="{FF2B5EF4-FFF2-40B4-BE49-F238E27FC236}">
                <a16:creationId xmlns:a16="http://schemas.microsoft.com/office/drawing/2014/main" id="{541F2855-217E-4D71-A9BB-6258C8F940AF}"/>
              </a:ext>
            </a:extLst>
          </p:cNvPr>
          <p:cNvSpPr>
            <a:spLocks noGrp="1"/>
          </p:cNvSpPr>
          <p:nvPr>
            <p:ph type="sldNum" sz="quarter" idx="12"/>
          </p:nvPr>
        </p:nvSpPr>
        <p:spPr>
          <a:xfrm>
            <a:off x="64579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0BFD2F-CEC7-4AE2-B88A-FB43E8D93150}" type="slidenum">
              <a:rPr kumimoji="0" lang="pl-PL"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10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24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10/14/2020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78691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upa 11">
            <a:extLst>
              <a:ext uri="{FF2B5EF4-FFF2-40B4-BE49-F238E27FC236}">
                <a16:creationId xmlns:a16="http://schemas.microsoft.com/office/drawing/2014/main" id="{B1359063-34E2-4753-A8A0-A6EC11583DF9}"/>
              </a:ext>
            </a:extLst>
          </p:cNvPr>
          <p:cNvGrpSpPr/>
          <p:nvPr userDrawn="1"/>
        </p:nvGrpSpPr>
        <p:grpSpPr>
          <a:xfrm>
            <a:off x="0" y="6081052"/>
            <a:ext cx="9138466" cy="776948"/>
            <a:chOff x="-236920" y="1308100"/>
            <a:chExt cx="9138466" cy="776948"/>
          </a:xfrm>
        </p:grpSpPr>
        <p:pic>
          <p:nvPicPr>
            <p:cNvPr id="10" name="Bild 10">
              <a:extLst>
                <a:ext uri="{FF2B5EF4-FFF2-40B4-BE49-F238E27FC236}">
                  <a16:creationId xmlns:a16="http://schemas.microsoft.com/office/drawing/2014/main" id="{5E782393-7FD7-4825-87F4-E9175607A0F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36920" y="1308100"/>
              <a:ext cx="9138466" cy="776948"/>
            </a:xfrm>
            <a:prstGeom prst="rect">
              <a:avLst/>
            </a:prstGeom>
          </p:spPr>
        </p:pic>
        <p:pic>
          <p:nvPicPr>
            <p:cNvPr id="9" name="Obraz 8">
              <a:extLst>
                <a:ext uri="{FF2B5EF4-FFF2-40B4-BE49-F238E27FC236}">
                  <a16:creationId xmlns:a16="http://schemas.microsoft.com/office/drawing/2014/main" id="{D034A746-7819-4113-8720-C8DEBB544FF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72000" y="1432319"/>
              <a:ext cx="1037021" cy="365125"/>
            </a:xfrm>
            <a:prstGeom prst="rect">
              <a:avLst/>
            </a:prstGeom>
          </p:spPr>
        </p:pic>
      </p:grpSp>
      <p:pic>
        <p:nvPicPr>
          <p:cNvPr id="13" name="Bild 8" descr="This slide shows the beacon logo on the top and the logos of all project partners on the bottom (Navigant, adelphi, UfU, Energycities, Cres, Fciencias, National Trust Ecofund, OER, Environ, Seven7, Federal Ministry for the Environment, Nature Conservation and Nuclear Safety, European Climate Initiative EUKI). ">
            <a:extLst>
              <a:ext uri="{FF2B5EF4-FFF2-40B4-BE49-F238E27FC236}">
                <a16:creationId xmlns:a16="http://schemas.microsoft.com/office/drawing/2014/main" id="{5DFC7366-AD6A-4C04-9494-D4E4FB48D84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529" y="0"/>
            <a:ext cx="9142471" cy="6058692"/>
          </a:xfrm>
          <a:prstGeom prst="rect">
            <a:avLst/>
          </a:prstGeom>
        </p:spPr>
      </p:pic>
    </p:spTree>
    <p:extLst>
      <p:ext uri="{BB962C8B-B14F-4D97-AF65-F5344CB8AC3E}">
        <p14:creationId xmlns:p14="http://schemas.microsoft.com/office/powerpoint/2010/main" val="536632102"/>
      </p:ext>
    </p:extLst>
  </p:cSld>
  <p:clrMap bg1="lt1" tx1="dk1" bg2="lt2" tx2="dk2" accent1="accent1" accent2="accent2" accent3="accent3" accent4="accent4" accent5="accent5" accent6="accent6" hlink="hlink" folHlink="folHlink"/>
  <p:sldLayoutIdLst>
    <p:sldLayoutId id="21474837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 name="Group 1"/>
          <p:cNvGrpSpPr/>
          <p:nvPr/>
        </p:nvGrpSpPr>
        <p:grpSpPr>
          <a:xfrm>
            <a:off x="0" y="6081120"/>
            <a:ext cx="9138240" cy="776520"/>
            <a:chOff x="0" y="6081120"/>
            <a:chExt cx="9138240" cy="776520"/>
          </a:xfrm>
        </p:grpSpPr>
        <p:pic>
          <p:nvPicPr>
            <p:cNvPr id="10" name="Bild 10"/>
            <p:cNvPicPr/>
            <p:nvPr/>
          </p:nvPicPr>
          <p:blipFill>
            <a:blip r:embed="rId3" cstate="screen">
              <a:extLst>
                <a:ext uri="{28A0092B-C50C-407E-A947-70E740481C1C}">
                  <a14:useLocalDpi xmlns:a14="http://schemas.microsoft.com/office/drawing/2010/main"/>
                </a:ext>
              </a:extLst>
            </a:blip>
            <a:srcRect/>
            <a:stretch/>
          </p:blipFill>
          <p:spPr>
            <a:xfrm>
              <a:off x="0" y="6081120"/>
              <a:ext cx="9138240" cy="776520"/>
            </a:xfrm>
            <a:prstGeom prst="rect">
              <a:avLst/>
            </a:prstGeom>
            <a:ln>
              <a:noFill/>
            </a:ln>
          </p:spPr>
        </p:pic>
        <p:pic>
          <p:nvPicPr>
            <p:cNvPr id="2" name="Obraz 8"/>
            <p:cNvPicPr/>
            <p:nvPr/>
          </p:nvPicPr>
          <p:blipFill>
            <a:blip r:embed="rId4" cstate="screen">
              <a:extLst>
                <a:ext uri="{28A0092B-C50C-407E-A947-70E740481C1C}">
                  <a14:useLocalDpi xmlns:a14="http://schemas.microsoft.com/office/drawing/2010/main"/>
                </a:ext>
              </a:extLst>
            </a:blip>
            <a:stretch/>
          </p:blipFill>
          <p:spPr>
            <a:xfrm>
              <a:off x="4808880" y="6205320"/>
              <a:ext cx="1036800" cy="364680"/>
            </a:xfrm>
            <a:prstGeom prst="rect">
              <a:avLst/>
            </a:prstGeom>
            <a:ln>
              <a:noFill/>
            </a:ln>
          </p:spPr>
        </p:pic>
      </p:grpSp>
      <p:pic>
        <p:nvPicPr>
          <p:cNvPr id="3" name="Bild 8" descr="This slide shows the beacon logo on the top and the logos of all project partners on the bottom (Navigant, adelphi, UfU, Energycities, Cres, Fciencias, National Trust Ecofund, OER, Environ, Seven7, Federal Ministry for the Environment, Nature Conservation and Nuclear Safety, European Climate Initiative EUKI). "/>
          <p:cNvPicPr/>
          <p:nvPr/>
        </p:nvPicPr>
        <p:blipFill>
          <a:blip r:embed="rId5" cstate="screen">
            <a:extLst>
              <a:ext uri="{28A0092B-C50C-407E-A947-70E740481C1C}">
                <a14:useLocalDpi xmlns:a14="http://schemas.microsoft.com/office/drawing/2010/main"/>
              </a:ext>
            </a:extLst>
          </a:blip>
          <a:srcRect/>
          <a:stretch/>
        </p:blipFill>
        <p:spPr>
          <a:xfrm>
            <a:off x="1440" y="0"/>
            <a:ext cx="9142200" cy="6058440"/>
          </a:xfrm>
          <a:prstGeom prst="rect">
            <a:avLst/>
          </a:prstGeom>
          <a:ln>
            <a:noFill/>
          </a:ln>
        </p:spPr>
      </p:pic>
      <p:sp>
        <p:nvSpPr>
          <p:cNvPr id="4" name="PlaceHolder 2"/>
          <p:cNvSpPr>
            <a:spLocks noGrp="1"/>
          </p:cNvSpPr>
          <p:nvPr>
            <p:ph type="dt"/>
          </p:nvPr>
        </p:nvSpPr>
        <p:spPr>
          <a:xfrm>
            <a:off x="628560" y="6356520"/>
            <a:ext cx="2057040" cy="364680"/>
          </a:xfrm>
          <a:prstGeom prst="rect">
            <a:avLst/>
          </a:prstGeom>
        </p:spPr>
        <p:txBody>
          <a:bodyPr lIns="90000" tIns="45000" rIns="90000" bIns="45000">
            <a:noAutofit/>
          </a:bodyPr>
          <a:lstStyle/>
          <a:p>
            <a:pPr>
              <a:lnSpc>
                <a:spcPct val="100000"/>
              </a:lnSpc>
            </a:pPr>
            <a:fld id="{96536891-154E-4A1F-87E6-B7B2532A67C5}" type="datetime">
              <a:rPr lang="pl-PL" sz="1800" b="0" strike="noStrike" spc="-1">
                <a:solidFill>
                  <a:srgbClr val="000000"/>
                </a:solidFill>
                <a:latin typeface="Calibri"/>
              </a:rPr>
              <a:t>14.10.2020</a:t>
            </a:fld>
            <a:endParaRPr lang="pl-PL" sz="1800" b="0" strike="noStrike" spc="-1">
              <a:latin typeface="Times New Roman"/>
            </a:endParaRPr>
          </a:p>
        </p:txBody>
      </p:sp>
      <p:sp>
        <p:nvSpPr>
          <p:cNvPr id="5" name="PlaceHolder 3"/>
          <p:cNvSpPr>
            <a:spLocks noGrp="1"/>
          </p:cNvSpPr>
          <p:nvPr>
            <p:ph type="ftr"/>
          </p:nvPr>
        </p:nvSpPr>
        <p:spPr>
          <a:xfrm>
            <a:off x="3029040" y="6356520"/>
            <a:ext cx="3085920" cy="364680"/>
          </a:xfrm>
          <a:prstGeom prst="rect">
            <a:avLst/>
          </a:prstGeom>
        </p:spPr>
        <p:txBody>
          <a:bodyPr lIns="90000" tIns="45000" rIns="90000" bIns="45000">
            <a:noAutofit/>
          </a:bodyPr>
          <a:lstStyle/>
          <a:p>
            <a:endParaRPr lang="pl-PL" sz="2400" b="0" strike="noStrike" spc="-1">
              <a:latin typeface="Times New Roman"/>
            </a:endParaRPr>
          </a:p>
        </p:txBody>
      </p:sp>
      <p:sp>
        <p:nvSpPr>
          <p:cNvPr id="6" name="PlaceHolder 4"/>
          <p:cNvSpPr>
            <a:spLocks noGrp="1"/>
          </p:cNvSpPr>
          <p:nvPr>
            <p:ph type="sldNum"/>
          </p:nvPr>
        </p:nvSpPr>
        <p:spPr>
          <a:xfrm>
            <a:off x="6458040" y="6356520"/>
            <a:ext cx="2057040" cy="364680"/>
          </a:xfrm>
          <a:prstGeom prst="rect">
            <a:avLst/>
          </a:prstGeom>
        </p:spPr>
        <p:txBody>
          <a:bodyPr lIns="90000" tIns="45000" rIns="90000" bIns="45000">
            <a:noAutofit/>
          </a:bodyPr>
          <a:lstStyle/>
          <a:p>
            <a:pPr>
              <a:lnSpc>
                <a:spcPct val="100000"/>
              </a:lnSpc>
            </a:pPr>
            <a:fld id="{0BF40A52-E00B-4D7D-968F-4286493B0120}" type="slidenum">
              <a:rPr lang="pl-PL" sz="1800" b="0" strike="noStrike" spc="-1">
                <a:solidFill>
                  <a:srgbClr val="000000"/>
                </a:solidFill>
                <a:latin typeface="Calibri"/>
              </a:rPr>
              <a:t>‹#›</a:t>
            </a:fld>
            <a:endParaRPr lang="pl-PL" sz="1800" b="0" strike="noStrike" spc="-1">
              <a:latin typeface="Times New Roman"/>
            </a:endParaRPr>
          </a:p>
        </p:txBody>
      </p:sp>
      <p:sp>
        <p:nvSpPr>
          <p:cNvPr id="7" name="PlaceHolder 5"/>
          <p:cNvSpPr>
            <a:spLocks noGrp="1"/>
          </p:cNvSpPr>
          <p:nvPr>
            <p:ph type="title"/>
          </p:nvPr>
        </p:nvSpPr>
        <p:spPr>
          <a:xfrm>
            <a:off x="457200" y="273600"/>
            <a:ext cx="8229240" cy="1144800"/>
          </a:xfrm>
          <a:prstGeom prst="rect">
            <a:avLst/>
          </a:prstGeom>
        </p:spPr>
        <p:txBody>
          <a:bodyPr lIns="0" tIns="0" rIns="0" bIns="0" anchor="ctr">
            <a:noAutofit/>
          </a:bodyPr>
          <a:lstStyle/>
          <a:p>
            <a:r>
              <a:rPr lang="de-DE" sz="1800" b="0" strike="noStrike" spc="-1">
                <a:solidFill>
                  <a:srgbClr val="000000"/>
                </a:solidFill>
                <a:latin typeface="Calibri"/>
              </a:rPr>
              <a:t>Kliknij, aby edytować format tekstu tytułu</a:t>
            </a:r>
          </a:p>
        </p:txBody>
      </p:sp>
      <p:sp>
        <p:nvSpPr>
          <p:cNvPr id="8"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Calibri"/>
              </a:rPr>
              <a:t>Kliknij, aby edytować format tekstu konspektu</a:t>
            </a:r>
          </a:p>
          <a:p>
            <a:pPr marL="864000" lvl="1" indent="-324000">
              <a:spcBef>
                <a:spcPts val="1134"/>
              </a:spcBef>
              <a:buClr>
                <a:srgbClr val="000000"/>
              </a:buClr>
              <a:buSzPct val="75000"/>
              <a:buFont typeface="Symbol" charset="2"/>
              <a:buChar char=""/>
            </a:pPr>
            <a:r>
              <a:rPr lang="de-DE" sz="2000" b="0" strike="noStrike" spc="-1">
                <a:solidFill>
                  <a:srgbClr val="000000"/>
                </a:solidFill>
                <a:latin typeface="Calibri"/>
              </a:rPr>
              <a:t>Drugi poziom konspektu</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Calibri"/>
              </a:rPr>
              <a:t>Trzeci poziom konspektu</a:t>
            </a:r>
          </a:p>
          <a:p>
            <a:pPr marL="1728000" lvl="3" indent="-216000">
              <a:spcBef>
                <a:spcPts val="567"/>
              </a:spcBef>
              <a:buClr>
                <a:srgbClr val="000000"/>
              </a:buClr>
              <a:buSzPct val="75000"/>
              <a:buFont typeface="Symbol" charset="2"/>
              <a:buChar char=""/>
            </a:pPr>
            <a:r>
              <a:rPr lang="de-DE" sz="1800" b="0" strike="noStrike" spc="-1">
                <a:solidFill>
                  <a:srgbClr val="000000"/>
                </a:solidFill>
                <a:latin typeface="Calibri"/>
              </a:rPr>
              <a:t>Czwarty poziom konspektu</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Calibri"/>
              </a:rPr>
              <a:t>Piąty poziom konspektu</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Calibri"/>
              </a:rPr>
              <a:t>Szósty poziom konspektu</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Calibri"/>
              </a:rPr>
              <a:t>Siódmy poziom konspektu</a:t>
            </a:r>
          </a:p>
        </p:txBody>
      </p:sp>
    </p:spTree>
    <p:extLst>
      <p:ext uri="{BB962C8B-B14F-4D97-AF65-F5344CB8AC3E}">
        <p14:creationId xmlns:p14="http://schemas.microsoft.com/office/powerpoint/2010/main" val="3800283243"/>
      </p:ext>
    </p:extLst>
  </p:cSld>
  <p:clrMap bg1="lt1" tx1="dk1" bg2="lt2" tx2="dk2" accent1="accent1" accent2="accent2" accent3="accent3" accent4="accent4" accent5="accent5" accent6="accent6" hlink="hlink" folHlink="folHlink"/>
  <p:sldLayoutIdLst>
    <p:sldLayoutId id="21474837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55126105"/>
      </p:ext>
    </p:extLst>
  </p:cSld>
  <p:clrMap bg1="lt1" tx1="dk1" bg2="lt2" tx2="dk2" accent1="accent1" accent2="accent2" accent3="accent3" accent4="accent4" accent5="accent5" accent6="accent6" hlink="hlink" folHlink="folHlink"/>
  <p:sldLayoutIdLst>
    <p:sldLayoutId id="214748378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6E6DE485-43A2-481D-BF1D-CF9917EA76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13116" y="0"/>
            <a:ext cx="3330884" cy="2154574"/>
          </a:xfrm>
          <a:prstGeom prst="rect">
            <a:avLst/>
          </a:prstGeom>
        </p:spPr>
      </p:pic>
      <p:pic>
        <p:nvPicPr>
          <p:cNvPr id="11" name="Obraz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12527" y="2038831"/>
            <a:ext cx="4131473" cy="4028481"/>
          </a:xfrm>
          <a:prstGeom prst="rect">
            <a:avLst/>
          </a:prstGeom>
        </p:spPr>
      </p:pic>
      <p:pic>
        <p:nvPicPr>
          <p:cNvPr id="2" name="Bild 8" descr="This slide shows the beacon logo on the top and the logos of all project partners on the bottom (Navigant, adelphi, UfU, Energycities, Cres, Fciencias, National Trust Ecofund, OER, Environ, Seven7, Federal Ministry for the Environment, Nature Conservation and Nuclear Safety, European Climate Initiative EUKI). ">
            <a:extLst>
              <a:ext uri="{FF2B5EF4-FFF2-40B4-BE49-F238E27FC236}">
                <a16:creationId xmlns:a16="http://schemas.microsoft.com/office/drawing/2014/main" id="{CFBC449F-3C21-497B-B268-D2389747CA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167"/>
            <a:ext cx="9637589" cy="6066145"/>
          </a:xfrm>
          <a:prstGeom prst="rect">
            <a:avLst/>
          </a:prstGeom>
        </p:spPr>
      </p:pic>
      <p:sp>
        <p:nvSpPr>
          <p:cNvPr id="4" name="pole tekstowe 3">
            <a:extLst>
              <a:ext uri="{FF2B5EF4-FFF2-40B4-BE49-F238E27FC236}">
                <a16:creationId xmlns:a16="http://schemas.microsoft.com/office/drawing/2014/main" id="{A3357A2A-7887-4245-8D53-54BCE77072E5}"/>
              </a:ext>
            </a:extLst>
          </p:cNvPr>
          <p:cNvSpPr txBox="1"/>
          <p:nvPr/>
        </p:nvSpPr>
        <p:spPr>
          <a:xfrm>
            <a:off x="2005005" y="143216"/>
            <a:ext cx="417145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Bydgoszcz</a:t>
            </a:r>
          </a:p>
        </p:txBody>
      </p:sp>
      <p:sp>
        <p:nvSpPr>
          <p:cNvPr id="8" name="Prostokąt 7">
            <a:extLst>
              <a:ext uri="{FF2B5EF4-FFF2-40B4-BE49-F238E27FC236}">
                <a16:creationId xmlns:a16="http://schemas.microsoft.com/office/drawing/2014/main" id="{60A64D6C-9F5B-43BE-AEF5-C7ED0F0AF6B2}"/>
              </a:ext>
            </a:extLst>
          </p:cNvPr>
          <p:cNvSpPr/>
          <p:nvPr/>
        </p:nvSpPr>
        <p:spPr>
          <a:xfrm>
            <a:off x="64086" y="3675564"/>
            <a:ext cx="5954974" cy="2308324"/>
          </a:xfrm>
          <a:prstGeom prst="rect">
            <a:avLst/>
          </a:prstGeom>
        </p:spPr>
        <p:txBody>
          <a:bodyPr wrap="square">
            <a:spAutoFit/>
          </a:bodyPr>
          <a:lstStyle/>
          <a:p>
            <a:pPr lvl="0">
              <a:defRPr/>
            </a:pPr>
            <a:r>
              <a:rPr lang="en-US" sz="1600" b="1" u="sng" dirty="0">
                <a:solidFill>
                  <a:prstClr val="white"/>
                </a:solidFill>
                <a:latin typeface="Cambria" panose="02040503050406030204" pitchFamily="18" charset="0"/>
                <a:ea typeface="Cambria" panose="02040503050406030204" pitchFamily="18" charset="0"/>
              </a:rPr>
              <a:t>The city's ambitions in the field of energy and emission reduction for the upcoming 10 years:</a:t>
            </a:r>
          </a:p>
          <a:p>
            <a:pPr lvl="0">
              <a:defRPr/>
            </a:pPr>
            <a:r>
              <a:rPr lang="en-US" sz="1600" dirty="0">
                <a:solidFill>
                  <a:prstClr val="white"/>
                </a:solidFill>
                <a:latin typeface="Cambria" panose="02040503050406030204" pitchFamily="18" charset="0"/>
                <a:ea typeface="Cambria" panose="02040503050406030204" pitchFamily="18" charset="0"/>
              </a:rPr>
              <a:t>- a 40% reduction in CO2 emissions, </a:t>
            </a:r>
          </a:p>
          <a:p>
            <a:pPr lvl="0">
              <a:defRPr/>
            </a:pPr>
            <a:r>
              <a:rPr lang="en-US" sz="1600" dirty="0">
                <a:solidFill>
                  <a:prstClr val="white"/>
                </a:solidFill>
                <a:latin typeface="Cambria" panose="02040503050406030204" pitchFamily="18" charset="0"/>
                <a:ea typeface="Cambria" panose="02040503050406030204" pitchFamily="18" charset="0"/>
              </a:rPr>
              <a:t>- achieving energy self-sufficiency of the municipality,</a:t>
            </a:r>
          </a:p>
          <a:p>
            <a:pPr lvl="0">
              <a:defRPr/>
            </a:pPr>
            <a:r>
              <a:rPr lang="en-US" sz="1600" dirty="0">
                <a:solidFill>
                  <a:prstClr val="white"/>
                </a:solidFill>
                <a:latin typeface="Cambria" panose="02040503050406030204" pitchFamily="18" charset="0"/>
                <a:ea typeface="Cambria" panose="02040503050406030204" pitchFamily="18" charset="0"/>
              </a:rPr>
              <a:t>- increasing the production of RES to 200 GWh per year,</a:t>
            </a:r>
          </a:p>
          <a:p>
            <a:pPr lvl="0">
              <a:defRPr/>
            </a:pPr>
            <a:r>
              <a:rPr lang="en-US" sz="1600" dirty="0">
                <a:solidFill>
                  <a:prstClr val="white"/>
                </a:solidFill>
                <a:latin typeface="Cambria" panose="02040503050406030204" pitchFamily="18" charset="0"/>
                <a:ea typeface="Cambria" panose="02040503050406030204" pitchFamily="18" charset="0"/>
              </a:rPr>
              <a:t>- thermal </a:t>
            </a:r>
            <a:r>
              <a:rPr lang="en-US" sz="1600" dirty="0" err="1">
                <a:solidFill>
                  <a:prstClr val="white"/>
                </a:solidFill>
                <a:latin typeface="Cambria" panose="02040503050406030204" pitchFamily="18" charset="0"/>
                <a:ea typeface="Cambria" panose="02040503050406030204" pitchFamily="18" charset="0"/>
              </a:rPr>
              <a:t>modernisation</a:t>
            </a:r>
            <a:r>
              <a:rPr lang="en-US" sz="1600" dirty="0">
                <a:solidFill>
                  <a:prstClr val="white"/>
                </a:solidFill>
                <a:latin typeface="Cambria" panose="02040503050406030204" pitchFamily="18" charset="0"/>
                <a:ea typeface="Cambria" panose="02040503050406030204" pitchFamily="18" charset="0"/>
              </a:rPr>
              <a:t> of public buildings, reduction of thermal energy consumption by 50%,</a:t>
            </a:r>
          </a:p>
          <a:p>
            <a:pPr lvl="0">
              <a:defRPr/>
            </a:pPr>
            <a:r>
              <a:rPr lang="en-US" sz="1600" dirty="0">
                <a:solidFill>
                  <a:prstClr val="white"/>
                </a:solidFill>
                <a:latin typeface="Cambria" panose="02040503050406030204" pitchFamily="18" charset="0"/>
                <a:ea typeface="Cambria" panose="02040503050406030204" pitchFamily="18" charset="0"/>
              </a:rPr>
              <a:t>-replacement of city lighting with energy-efficient alternatives (32000 points); savings of 50%.</a:t>
            </a:r>
          </a:p>
        </p:txBody>
      </p:sp>
      <p:pic>
        <p:nvPicPr>
          <p:cNvPr id="5" name="Obraz 4">
            <a:extLst>
              <a:ext uri="{FF2B5EF4-FFF2-40B4-BE49-F238E27FC236}">
                <a16:creationId xmlns:a16="http://schemas.microsoft.com/office/drawing/2014/main" id="{1AD32687-C2FF-4270-BF90-8DABCDE8D080}"/>
              </a:ext>
            </a:extLst>
          </p:cNvPr>
          <p:cNvPicPr>
            <a:picLocks noChangeAspect="1"/>
          </p:cNvPicPr>
          <p:nvPr/>
        </p:nvPicPr>
        <p:blipFill>
          <a:blip r:embed="rId5"/>
          <a:stretch>
            <a:fillRect/>
          </a:stretch>
        </p:blipFill>
        <p:spPr>
          <a:xfrm>
            <a:off x="6019060" y="190859"/>
            <a:ext cx="1286367" cy="1286367"/>
          </a:xfrm>
          <a:prstGeom prst="rect">
            <a:avLst/>
          </a:prstGeom>
        </p:spPr>
      </p:pic>
      <p:pic>
        <p:nvPicPr>
          <p:cNvPr id="2050" name="Picture 2" descr="https://www.bydgoszcz.pl/fileadmin/multimedia/miasto/herb_bydgoszcz.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41339" y="341874"/>
            <a:ext cx="826454" cy="984336"/>
          </a:xfrm>
          <a:prstGeom prst="rect">
            <a:avLst/>
          </a:prstGeom>
          <a:noFill/>
        </p:spPr>
      </p:pic>
      <p:sp>
        <p:nvSpPr>
          <p:cNvPr id="13" name="Prostokąt 12">
            <a:extLst>
              <a:ext uri="{FF2B5EF4-FFF2-40B4-BE49-F238E27FC236}">
                <a16:creationId xmlns:a16="http://schemas.microsoft.com/office/drawing/2014/main" id="{7CC72826-5F2C-4363-B402-6BC588913CFC}"/>
              </a:ext>
            </a:extLst>
          </p:cNvPr>
          <p:cNvSpPr/>
          <p:nvPr/>
        </p:nvSpPr>
        <p:spPr>
          <a:xfrm>
            <a:off x="64086" y="903480"/>
            <a:ext cx="6384536" cy="2831544"/>
          </a:xfrm>
          <a:prstGeom prst="rect">
            <a:avLst/>
          </a:prstGeom>
        </p:spPr>
        <p:txBody>
          <a:bodyPr wrap="square">
            <a:spAutoFit/>
          </a:bodyPr>
          <a:lstStyle/>
          <a:p>
            <a:pPr lvl="0">
              <a:defRPr/>
            </a:pPr>
            <a:r>
              <a:rPr lang="en-US" sz="1600" b="1" u="sng" dirty="0">
                <a:solidFill>
                  <a:prstClr val="white"/>
                </a:solidFill>
                <a:latin typeface="Cambria" panose="02040503050406030204" pitchFamily="18" charset="0"/>
                <a:ea typeface="Cambria" panose="02040503050406030204" pitchFamily="18" charset="0"/>
              </a:rPr>
              <a:t>The most successful projects in the field of energy and emission reduction</a:t>
            </a:r>
            <a:r>
              <a:rPr kumimoji="0" lang="pl-PL" sz="1600" b="1" i="0"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a:p>
            <a:pPr lvl="0">
              <a:defRPr/>
            </a:pPr>
            <a:r>
              <a:rPr lang="en-US" sz="1600" dirty="0">
                <a:solidFill>
                  <a:prstClr val="white"/>
                </a:solidFill>
                <a:latin typeface="Cambria" panose="02040503050406030204" pitchFamily="18" charset="0"/>
                <a:ea typeface="Cambria" panose="02040503050406030204" pitchFamily="18" charset="0"/>
              </a:rPr>
              <a:t>Construction of a RES installation at the animal shelter in 2019.</a:t>
            </a:r>
          </a:p>
          <a:p>
            <a:pPr lvl="0">
              <a:defRPr/>
            </a:pPr>
            <a:endParaRPr lang="en-US" sz="1600" dirty="0">
              <a:solidFill>
                <a:prstClr val="white"/>
              </a:solidFill>
              <a:latin typeface="Cambria" panose="02040503050406030204" pitchFamily="18" charset="0"/>
              <a:ea typeface="Cambria" panose="02040503050406030204" pitchFamily="18" charset="0"/>
            </a:endParaRPr>
          </a:p>
          <a:p>
            <a:pPr lvl="0">
              <a:defRPr/>
            </a:pPr>
            <a:r>
              <a:rPr lang="en-US" sz="1600" dirty="0">
                <a:solidFill>
                  <a:prstClr val="white"/>
                </a:solidFill>
                <a:latin typeface="Cambria" panose="02040503050406030204" pitchFamily="18" charset="0"/>
                <a:ea typeface="Cambria" panose="02040503050406030204" pitchFamily="18" charset="0"/>
              </a:rPr>
              <a:t>Value: PLN 558,658.92 Co-financing: 85% of eligible costs</a:t>
            </a:r>
          </a:p>
          <a:p>
            <a:pPr lvl="0">
              <a:defRPr/>
            </a:pPr>
            <a:r>
              <a:rPr lang="en-US" sz="1600" dirty="0">
                <a:solidFill>
                  <a:prstClr val="white"/>
                </a:solidFill>
                <a:latin typeface="Cambria" panose="02040503050406030204" pitchFamily="18" charset="0"/>
                <a:ea typeface="Cambria" panose="02040503050406030204" pitchFamily="18" charset="0"/>
              </a:rPr>
              <a:t>The building is equipped with photovoltaic installations and heat pumps. Goal: improve the efficiency of the heating unit system and to limit the purchase of electricity using RES through a 21 kW PV installation. The system is equipped with a battery set for storing electricity and an advanced energy management system (BMS).</a:t>
            </a:r>
            <a:r>
              <a:rPr kumimoji="0" lang="pl-PL"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br>
              <a:rPr kumimoji="0" lang="pl-PL"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endParaRPr kumimoji="0" lang="pl-PL"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20129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2"/>
          <p:cNvSpPr/>
          <p:nvPr/>
        </p:nvSpPr>
        <p:spPr>
          <a:xfrm>
            <a:off x="1453280" y="0"/>
            <a:ext cx="7688920" cy="6058440"/>
          </a:xfrm>
          <a:custGeom>
            <a:avLst/>
            <a:gdLst/>
            <a:ahLst/>
            <a:cxnLst/>
            <a:rect l="0" t="0" r="r" b="b"/>
            <a:pathLst>
              <a:path w="11951" h="8001">
                <a:moveTo>
                  <a:pt x="1465" y="0"/>
                </a:moveTo>
                <a:lnTo>
                  <a:pt x="11950" y="0"/>
                </a:lnTo>
                <a:lnTo>
                  <a:pt x="11950" y="8000"/>
                </a:lnTo>
                <a:lnTo>
                  <a:pt x="0" y="8000"/>
                </a:lnTo>
                <a:lnTo>
                  <a:pt x="1465" y="0"/>
                </a:lnTo>
                <a:close/>
              </a:path>
            </a:pathLst>
          </a:custGeom>
          <a:blipFill rotWithShape="0">
            <a:blip r:embed="rId2" cstate="screen">
              <a:extLst>
                <a:ext uri="{28A0092B-C50C-407E-A947-70E740481C1C}">
                  <a14:useLocalDpi xmlns:a14="http://schemas.microsoft.com/office/drawing/2010/main"/>
                </a:ext>
              </a:extLst>
            </a:blip>
            <a:stretch>
              <a:fillRect/>
            </a:stretch>
          </a:blipFill>
          <a:ln>
            <a:noFill/>
          </a:ln>
        </p:spPr>
        <p:txBody>
          <a:bodyPr/>
          <a:lstStyle/>
          <a:p>
            <a:endParaRPr lang="en-GB"/>
          </a:p>
        </p:txBody>
      </p:sp>
      <p:pic>
        <p:nvPicPr>
          <p:cNvPr id="47" name="Bild 8" descr="This slide shows the beacon logo on the top and the logos of all project partners on the bottom (Navigant, adelphi, UfU, Energycities, Cres, Fciencias, National Trust Ecofund, OER, Environ, Seven7, Federal Ministry for the Environment, Nature Conservation and Nuclear Safety, European Climate Initiative EUKI). "/>
          <p:cNvPicPr/>
          <p:nvPr/>
        </p:nvPicPr>
        <p:blipFill>
          <a:blip r:embed="rId3" cstate="screen">
            <a:extLst>
              <a:ext uri="{28A0092B-C50C-407E-A947-70E740481C1C}">
                <a14:useLocalDpi xmlns:a14="http://schemas.microsoft.com/office/drawing/2010/main"/>
              </a:ext>
            </a:extLst>
          </a:blip>
          <a:srcRect/>
          <a:stretch/>
        </p:blipFill>
        <p:spPr>
          <a:xfrm>
            <a:off x="1800" y="-13006"/>
            <a:ext cx="9140400" cy="6058440"/>
          </a:xfrm>
          <a:prstGeom prst="rect">
            <a:avLst/>
          </a:prstGeom>
          <a:ln>
            <a:noFill/>
          </a:ln>
        </p:spPr>
      </p:pic>
      <p:sp>
        <p:nvSpPr>
          <p:cNvPr id="48" name="CustomShape 3"/>
          <p:cNvSpPr/>
          <p:nvPr/>
        </p:nvSpPr>
        <p:spPr>
          <a:xfrm>
            <a:off x="1812862" y="117383"/>
            <a:ext cx="312264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1" normalizeH="0" baseline="0" noProof="0">
                <a:ln>
                  <a:noFill/>
                </a:ln>
                <a:solidFill>
                  <a:srgbClr val="FFFFFF"/>
                </a:solidFill>
                <a:effectLst/>
                <a:uLnTx/>
                <a:uFillTx/>
                <a:latin typeface="Cambria"/>
                <a:ea typeface="Cambria"/>
              </a:rPr>
              <a:t> Cieszyn</a:t>
            </a:r>
            <a:endParaRPr kumimoji="0" lang="pl-PL" sz="3200" b="0" i="0" u="none" strike="noStrike" kern="1200" cap="none" spc="-1" normalizeH="0" baseline="0" noProof="0">
              <a:ln>
                <a:noFill/>
              </a:ln>
              <a:solidFill>
                <a:prstClr val="black"/>
              </a:solidFill>
              <a:effectLst/>
              <a:uLnTx/>
              <a:uFillTx/>
              <a:latin typeface="Arial"/>
            </a:endParaRPr>
          </a:p>
        </p:txBody>
      </p:sp>
      <p:sp>
        <p:nvSpPr>
          <p:cNvPr id="49" name="CustomShape 4"/>
          <p:cNvSpPr/>
          <p:nvPr/>
        </p:nvSpPr>
        <p:spPr>
          <a:xfrm>
            <a:off x="154080" y="812566"/>
            <a:ext cx="5795280" cy="32917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lvl="0">
              <a:defRPr/>
            </a:pPr>
            <a:r>
              <a:rPr lang="en-US" sz="1600" b="1" u="sng" dirty="0">
                <a:solidFill>
                  <a:prstClr val="white"/>
                </a:solidFill>
                <a:latin typeface="Cambria" panose="02040503050406030204" pitchFamily="18" charset="0"/>
                <a:ea typeface="Cambria" panose="02040503050406030204" pitchFamily="18" charset="0"/>
              </a:rPr>
              <a:t>The most successful projects in the field of energy and emission reduction</a:t>
            </a:r>
            <a:r>
              <a:rPr lang="pl-PL" sz="1600" b="1" u="sng" dirty="0">
                <a:solidFill>
                  <a:prstClr val="white"/>
                </a:solidFill>
                <a:latin typeface="Cambria" panose="02040503050406030204" pitchFamily="18" charset="0"/>
                <a:ea typeface="Cambria" panose="02040503050406030204" pitchFamily="18" charset="0"/>
              </a:rPr>
              <a:t>: </a:t>
            </a:r>
          </a:p>
          <a:p>
            <a:pPr lvl="0">
              <a:defRPr/>
            </a:pPr>
            <a:r>
              <a:rPr lang="en-US" sz="1600" spc="-1" dirty="0">
                <a:solidFill>
                  <a:srgbClr val="FFFFFF"/>
                </a:solidFill>
                <a:latin typeface="Cambria"/>
                <a:ea typeface="Cambria"/>
              </a:rPr>
              <a:t>Four stages of the project </a:t>
            </a:r>
            <a:r>
              <a:rPr lang="en-US" sz="1600" spc="-1" dirty="0" err="1">
                <a:solidFill>
                  <a:srgbClr val="FFFFFF"/>
                </a:solidFill>
                <a:latin typeface="Cambria"/>
                <a:ea typeface="Cambria"/>
              </a:rPr>
              <a:t>a.s.l</a:t>
            </a:r>
            <a:r>
              <a:rPr lang="en-US" sz="1600" spc="-1" dirty="0">
                <a:solidFill>
                  <a:srgbClr val="FFFFFF"/>
                </a:solidFill>
                <a:latin typeface="Cambria"/>
                <a:ea typeface="Cambria"/>
              </a:rPr>
              <a:t>. </a:t>
            </a:r>
          </a:p>
          <a:p>
            <a:pPr lvl="0">
              <a:defRPr/>
            </a:pPr>
            <a:endParaRPr lang="en-US" sz="1600" spc="-1" dirty="0">
              <a:solidFill>
                <a:srgbClr val="FFFFFF"/>
              </a:solidFill>
              <a:latin typeface="Cambria"/>
              <a:ea typeface="Cambria"/>
            </a:endParaRPr>
          </a:p>
          <a:p>
            <a:pPr lvl="0">
              <a:defRPr/>
            </a:pPr>
            <a:r>
              <a:rPr lang="en-US" sz="1600" spc="-1" dirty="0">
                <a:solidFill>
                  <a:srgbClr val="FFFFFF"/>
                </a:solidFill>
                <a:latin typeface="Cambria"/>
                <a:ea typeface="Cambria"/>
              </a:rPr>
              <a:t>Elimination of low emissions</a:t>
            </a:r>
          </a:p>
          <a:p>
            <a:pPr lvl="0">
              <a:defRPr/>
            </a:pPr>
            <a:r>
              <a:rPr lang="en-US" sz="1600" spc="-1" dirty="0">
                <a:solidFill>
                  <a:srgbClr val="FFFFFF"/>
                </a:solidFill>
                <a:latin typeface="Cambria"/>
                <a:ea typeface="Cambria"/>
              </a:rPr>
              <a:t>- removal of individual solid-fuel-fired heat sources in 27 multi-family residential buildings,</a:t>
            </a:r>
          </a:p>
          <a:p>
            <a:pPr lvl="0">
              <a:defRPr/>
            </a:pPr>
            <a:r>
              <a:rPr lang="en-US" sz="1600" spc="-1" dirty="0">
                <a:solidFill>
                  <a:srgbClr val="FFFFFF"/>
                </a:solidFill>
                <a:latin typeface="Cambria"/>
                <a:ea typeface="Cambria"/>
              </a:rPr>
              <a:t>- thermal </a:t>
            </a:r>
            <a:r>
              <a:rPr lang="en-US" sz="1600" spc="-1" dirty="0" err="1">
                <a:solidFill>
                  <a:srgbClr val="FFFFFF"/>
                </a:solidFill>
                <a:latin typeface="Cambria"/>
                <a:ea typeface="Cambria"/>
              </a:rPr>
              <a:t>modernisation</a:t>
            </a:r>
            <a:r>
              <a:rPr lang="en-US" sz="1600" spc="-1" dirty="0">
                <a:solidFill>
                  <a:srgbClr val="FFFFFF"/>
                </a:solidFill>
                <a:latin typeface="Cambria"/>
                <a:ea typeface="Cambria"/>
              </a:rPr>
              <a:t> of 27 multi-family residential buildings,</a:t>
            </a:r>
          </a:p>
          <a:p>
            <a:pPr lvl="0">
              <a:defRPr/>
            </a:pPr>
            <a:r>
              <a:rPr lang="en-US" sz="1600" spc="-1" dirty="0">
                <a:solidFill>
                  <a:srgbClr val="FFFFFF"/>
                </a:solidFill>
                <a:latin typeface="Cambria"/>
                <a:ea typeface="Cambria"/>
              </a:rPr>
              <a:t>- co-financing from external resources of the WSL ROP, </a:t>
            </a:r>
            <a:r>
              <a:rPr lang="en-US" sz="1600" spc="-1" dirty="0" err="1">
                <a:solidFill>
                  <a:srgbClr val="FFFFFF"/>
                </a:solidFill>
                <a:latin typeface="Cambria"/>
                <a:ea typeface="Cambria"/>
              </a:rPr>
              <a:t>NFOŚiGW</a:t>
            </a:r>
            <a:r>
              <a:rPr lang="en-US" sz="1600" spc="-1" dirty="0">
                <a:solidFill>
                  <a:srgbClr val="FFFFFF"/>
                </a:solidFill>
                <a:latin typeface="Cambria"/>
                <a:ea typeface="Cambria"/>
              </a:rPr>
              <a:t> in the total amount of PLN 3.6 million,</a:t>
            </a:r>
          </a:p>
          <a:p>
            <a:pPr lvl="0">
              <a:defRPr/>
            </a:pPr>
            <a:r>
              <a:rPr lang="en-US" sz="1600" spc="-1" dirty="0">
                <a:solidFill>
                  <a:srgbClr val="FFFFFF"/>
                </a:solidFill>
                <a:latin typeface="Cambria"/>
                <a:ea typeface="Cambria"/>
              </a:rPr>
              <a:t>- total value of the project PLN 7.7 million,</a:t>
            </a:r>
          </a:p>
          <a:p>
            <a:pPr lvl="0">
              <a:defRPr/>
            </a:pPr>
            <a:r>
              <a:rPr lang="en-US" sz="1600" spc="-1" dirty="0">
                <a:solidFill>
                  <a:srgbClr val="FFFFFF"/>
                </a:solidFill>
                <a:latin typeface="Cambria"/>
                <a:ea typeface="Cambria"/>
              </a:rPr>
              <a:t>- annual reduction of CO2 emissions </a:t>
            </a:r>
          </a:p>
          <a:p>
            <a:pPr lvl="0">
              <a:defRPr/>
            </a:pPr>
            <a:r>
              <a:rPr lang="en-US" sz="1600" spc="-1" dirty="0">
                <a:solidFill>
                  <a:srgbClr val="FFFFFF"/>
                </a:solidFill>
                <a:latin typeface="Cambria"/>
                <a:ea typeface="Cambria"/>
              </a:rPr>
              <a:t>- 967 [Mg], PM10 - 6.98 [Mg].</a:t>
            </a:r>
            <a:endParaRPr kumimoji="0" lang="pl-PL" sz="1600" b="0" i="0" u="none" strike="noStrike" kern="1200" cap="none" spc="-1" normalizeH="0" baseline="0" noProof="0" dirty="0">
              <a:ln>
                <a:noFill/>
              </a:ln>
              <a:solidFill>
                <a:prstClr val="black"/>
              </a:solidFill>
              <a:effectLst/>
              <a:uLnTx/>
              <a:uFillTx/>
              <a:latin typeface="Constantia"/>
              <a:ea typeface="Constantia"/>
            </a:endParaRPr>
          </a:p>
        </p:txBody>
      </p:sp>
      <p:sp>
        <p:nvSpPr>
          <p:cNvPr id="50" name="CustomShape 5"/>
          <p:cNvSpPr/>
          <p:nvPr/>
        </p:nvSpPr>
        <p:spPr>
          <a:xfrm>
            <a:off x="154080" y="4028027"/>
            <a:ext cx="5569920" cy="156820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1" normalizeH="0" baseline="0" noProof="0" dirty="0">
              <a:ln>
                <a:noFill/>
              </a:ln>
              <a:solidFill>
                <a:srgbClr val="FFFFFF"/>
              </a:solidFill>
              <a:effectLst/>
              <a:uLnTx/>
              <a:uFillTx/>
              <a:latin typeface="Cambria"/>
              <a:ea typeface="Cambria"/>
            </a:endParaRPr>
          </a:p>
          <a:p>
            <a:pPr lvl="0">
              <a:defRPr/>
            </a:pPr>
            <a:r>
              <a:rPr lang="en-US" sz="1600" b="1" u="sng" dirty="0">
                <a:solidFill>
                  <a:prstClr val="white"/>
                </a:solidFill>
                <a:latin typeface="Cambria" panose="02040503050406030204" pitchFamily="18" charset="0"/>
                <a:ea typeface="Cambria" panose="02040503050406030204" pitchFamily="18" charset="0"/>
              </a:rPr>
              <a:t>The city's ambitions in the field of energy and emission reduction for the upcoming 10 years:</a:t>
            </a:r>
          </a:p>
          <a:p>
            <a:pPr lvl="0">
              <a:defRPr/>
            </a:pPr>
            <a:r>
              <a:rPr lang="en-US" sz="1600" spc="-1" dirty="0">
                <a:solidFill>
                  <a:srgbClr val="FFFFFF"/>
                </a:solidFill>
                <a:latin typeface="Cambria"/>
                <a:ea typeface="Cambria"/>
              </a:rPr>
              <a:t>The successive reduction of energy consumption and the reduction of pollutant emissions through energy efficiency measures and the use of renewable energy.</a:t>
            </a:r>
          </a:p>
        </p:txBody>
      </p:sp>
      <p:sp>
        <p:nvSpPr>
          <p:cNvPr id="51" name="Freeform 6"/>
          <p:cNvSpPr/>
          <p:nvPr/>
        </p:nvSpPr>
        <p:spPr>
          <a:xfrm>
            <a:off x="5580000" y="108000"/>
            <a:ext cx="1216585" cy="1611618"/>
          </a:xfrm>
          <a:custGeom>
            <a:avLst/>
            <a:gdLst/>
            <a:ahLst/>
            <a:cxnLst/>
            <a:rect l="0" t="0" r="r" b="b"/>
            <a:pathLst>
              <a:path w="4001" h="5041">
                <a:moveTo>
                  <a:pt x="0" y="88"/>
                </a:moveTo>
                <a:lnTo>
                  <a:pt x="94" y="0"/>
                </a:lnTo>
                <a:lnTo>
                  <a:pt x="421" y="42"/>
                </a:lnTo>
                <a:lnTo>
                  <a:pt x="1130" y="61"/>
                </a:lnTo>
                <a:lnTo>
                  <a:pt x="1930" y="70"/>
                </a:lnTo>
                <a:lnTo>
                  <a:pt x="2715" y="67"/>
                </a:lnTo>
                <a:lnTo>
                  <a:pt x="3346" y="55"/>
                </a:lnTo>
                <a:lnTo>
                  <a:pt x="3668" y="37"/>
                </a:lnTo>
                <a:lnTo>
                  <a:pt x="3927" y="6"/>
                </a:lnTo>
                <a:lnTo>
                  <a:pt x="4000" y="75"/>
                </a:lnTo>
                <a:lnTo>
                  <a:pt x="3958" y="836"/>
                </a:lnTo>
                <a:lnTo>
                  <a:pt x="3947" y="1415"/>
                </a:lnTo>
                <a:lnTo>
                  <a:pt x="3939" y="2172"/>
                </a:lnTo>
                <a:lnTo>
                  <a:pt x="3954" y="2535"/>
                </a:lnTo>
                <a:lnTo>
                  <a:pt x="3962" y="3049"/>
                </a:lnTo>
                <a:lnTo>
                  <a:pt x="3951" y="3338"/>
                </a:lnTo>
                <a:lnTo>
                  <a:pt x="3920" y="3612"/>
                </a:lnTo>
                <a:lnTo>
                  <a:pt x="3840" y="3898"/>
                </a:lnTo>
                <a:lnTo>
                  <a:pt x="3749" y="4080"/>
                </a:lnTo>
                <a:lnTo>
                  <a:pt x="3661" y="4206"/>
                </a:lnTo>
                <a:lnTo>
                  <a:pt x="3551" y="4298"/>
                </a:lnTo>
                <a:lnTo>
                  <a:pt x="3444" y="4378"/>
                </a:lnTo>
                <a:lnTo>
                  <a:pt x="3344" y="4437"/>
                </a:lnTo>
                <a:lnTo>
                  <a:pt x="3210" y="4502"/>
                </a:lnTo>
                <a:lnTo>
                  <a:pt x="2842" y="4648"/>
                </a:lnTo>
                <a:lnTo>
                  <a:pt x="2515" y="4772"/>
                </a:lnTo>
                <a:lnTo>
                  <a:pt x="2335" y="4857"/>
                </a:lnTo>
                <a:lnTo>
                  <a:pt x="2236" y="4926"/>
                </a:lnTo>
                <a:lnTo>
                  <a:pt x="2184" y="4964"/>
                </a:lnTo>
                <a:lnTo>
                  <a:pt x="2114" y="5040"/>
                </a:lnTo>
                <a:lnTo>
                  <a:pt x="1943" y="5040"/>
                </a:lnTo>
                <a:lnTo>
                  <a:pt x="1905" y="4993"/>
                </a:lnTo>
                <a:lnTo>
                  <a:pt x="1859" y="4952"/>
                </a:lnTo>
                <a:lnTo>
                  <a:pt x="1743" y="4877"/>
                </a:lnTo>
                <a:lnTo>
                  <a:pt x="1515" y="4771"/>
                </a:lnTo>
                <a:lnTo>
                  <a:pt x="1187" y="4653"/>
                </a:lnTo>
                <a:lnTo>
                  <a:pt x="913" y="4552"/>
                </a:lnTo>
                <a:lnTo>
                  <a:pt x="740" y="4473"/>
                </a:lnTo>
                <a:lnTo>
                  <a:pt x="638" y="4419"/>
                </a:lnTo>
                <a:lnTo>
                  <a:pt x="533" y="4344"/>
                </a:lnTo>
                <a:lnTo>
                  <a:pt x="433" y="4266"/>
                </a:lnTo>
                <a:lnTo>
                  <a:pt x="358" y="4184"/>
                </a:lnTo>
                <a:lnTo>
                  <a:pt x="280" y="4068"/>
                </a:lnTo>
                <a:lnTo>
                  <a:pt x="209" y="3919"/>
                </a:lnTo>
                <a:lnTo>
                  <a:pt x="158" y="3779"/>
                </a:lnTo>
                <a:lnTo>
                  <a:pt x="124" y="3622"/>
                </a:lnTo>
                <a:lnTo>
                  <a:pt x="98" y="3462"/>
                </a:lnTo>
                <a:lnTo>
                  <a:pt x="82" y="3275"/>
                </a:lnTo>
                <a:lnTo>
                  <a:pt x="78" y="2918"/>
                </a:lnTo>
                <a:lnTo>
                  <a:pt x="87" y="2509"/>
                </a:lnTo>
                <a:lnTo>
                  <a:pt x="89" y="1896"/>
                </a:lnTo>
                <a:lnTo>
                  <a:pt x="84" y="1239"/>
                </a:lnTo>
                <a:lnTo>
                  <a:pt x="73" y="1018"/>
                </a:lnTo>
                <a:lnTo>
                  <a:pt x="69" y="779"/>
                </a:lnTo>
                <a:lnTo>
                  <a:pt x="55" y="594"/>
                </a:lnTo>
                <a:lnTo>
                  <a:pt x="42" y="432"/>
                </a:lnTo>
                <a:lnTo>
                  <a:pt x="33" y="288"/>
                </a:lnTo>
                <a:lnTo>
                  <a:pt x="33" y="206"/>
                </a:lnTo>
                <a:lnTo>
                  <a:pt x="20" y="126"/>
                </a:lnTo>
                <a:lnTo>
                  <a:pt x="0" y="88"/>
                </a:lnTo>
                <a:close/>
              </a:path>
            </a:pathLst>
          </a:custGeom>
          <a:blipFill rotWithShape="0">
            <a:blip r:embed="rId4" cstate="screen">
              <a:extLst>
                <a:ext uri="{28A0092B-C50C-407E-A947-70E740481C1C}">
                  <a14:useLocalDpi xmlns:a14="http://schemas.microsoft.com/office/drawing/2010/main"/>
                </a:ext>
              </a:extLst>
            </a:blip>
            <a:stretch>
              <a:fillRect/>
            </a:stretch>
          </a:blipFill>
          <a:ln>
            <a:noFill/>
          </a:ln>
        </p:spPr>
        <p:txBody>
          <a:bodyPr/>
          <a:lstStyle/>
          <a:p>
            <a:endParaRPr lang="en-GB"/>
          </a:p>
        </p:txBody>
      </p:sp>
    </p:spTree>
    <p:extLst>
      <p:ext uri="{BB962C8B-B14F-4D97-AF65-F5344CB8AC3E}">
        <p14:creationId xmlns:p14="http://schemas.microsoft.com/office/powerpoint/2010/main" val="4258410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p:cNvPicPr>
            <a:picLocks noChangeAspect="1"/>
          </p:cNvPicPr>
          <p:nvPr/>
        </p:nvPicPr>
        <p:blipFill rotWithShape="1">
          <a:blip r:embed="rId2" cstate="screen">
            <a:extLst>
              <a:ext uri="{28A0092B-C50C-407E-A947-70E740481C1C}">
                <a14:useLocalDpi xmlns:a14="http://schemas.microsoft.com/office/drawing/2010/main"/>
              </a:ext>
            </a:extLst>
          </a:blip>
          <a:srcRect t="-1562"/>
          <a:stretch/>
        </p:blipFill>
        <p:spPr>
          <a:xfrm>
            <a:off x="3203092" y="-94343"/>
            <a:ext cx="5955421" cy="6175829"/>
          </a:xfrm>
          <a:prstGeom prst="rect">
            <a:avLst/>
          </a:prstGeom>
        </p:spPr>
      </p:pic>
      <p:pic>
        <p:nvPicPr>
          <p:cNvPr id="2" name="Bild 8" descr="This slide shows the beacon logo on the top and the logos of all project partners on the bottom (Navigant, adelphi, UfU, Energycities, Cres, Fciencias, National Trust Ecofund, OER, Environ, Seven7, Federal Ministry for the Environment, Nature Conservation and Nuclear Safety, European Climate Initiative EUKI). ">
            <a:extLst>
              <a:ext uri="{FF2B5EF4-FFF2-40B4-BE49-F238E27FC236}">
                <a16:creationId xmlns:a16="http://schemas.microsoft.com/office/drawing/2014/main" id="{CFBC449F-3C21-497B-B268-D2389747CA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63" y="647"/>
            <a:ext cx="9066802" cy="6089014"/>
          </a:xfrm>
          <a:prstGeom prst="rect">
            <a:avLst/>
          </a:prstGeom>
        </p:spPr>
      </p:pic>
      <p:sp>
        <p:nvSpPr>
          <p:cNvPr id="4" name="pole tekstowe 3">
            <a:extLst>
              <a:ext uri="{FF2B5EF4-FFF2-40B4-BE49-F238E27FC236}">
                <a16:creationId xmlns:a16="http://schemas.microsoft.com/office/drawing/2014/main" id="{A3357A2A-7887-4245-8D53-54BCE77072E5}"/>
              </a:ext>
            </a:extLst>
          </p:cNvPr>
          <p:cNvSpPr txBox="1"/>
          <p:nvPr/>
        </p:nvSpPr>
        <p:spPr>
          <a:xfrm>
            <a:off x="2414790" y="272513"/>
            <a:ext cx="31231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Jasło</a:t>
            </a:r>
          </a:p>
        </p:txBody>
      </p:sp>
      <p:sp>
        <p:nvSpPr>
          <p:cNvPr id="7" name="pole tekstowe 6">
            <a:extLst>
              <a:ext uri="{FF2B5EF4-FFF2-40B4-BE49-F238E27FC236}">
                <a16:creationId xmlns:a16="http://schemas.microsoft.com/office/drawing/2014/main" id="{A6DC9839-A305-49C5-BAF7-6DE1759FE419}"/>
              </a:ext>
            </a:extLst>
          </p:cNvPr>
          <p:cNvSpPr txBox="1"/>
          <p:nvPr/>
        </p:nvSpPr>
        <p:spPr>
          <a:xfrm>
            <a:off x="122350" y="1022072"/>
            <a:ext cx="5795493" cy="3631763"/>
          </a:xfrm>
          <a:prstGeom prst="rect">
            <a:avLst/>
          </a:prstGeom>
          <a:noFill/>
        </p:spPr>
        <p:txBody>
          <a:bodyPr wrap="square" rtlCol="0">
            <a:spAutoFit/>
          </a:bodyPr>
          <a:lstStyle/>
          <a:p>
            <a:pPr lvl="0">
              <a:defRPr/>
            </a:pPr>
            <a:r>
              <a:rPr lang="en-US" sz="1600" b="1" u="sng">
                <a:solidFill>
                  <a:prstClr val="white"/>
                </a:solidFill>
                <a:latin typeface="Cambria" panose="02040503050406030204" pitchFamily="18" charset="0"/>
                <a:ea typeface="Cambria" panose="02040503050406030204" pitchFamily="18" charset="0"/>
              </a:rPr>
              <a:t>The most successful projects in the field of energy and           emission reduction</a:t>
            </a:r>
            <a:r>
              <a:rPr lang="pl-PL" sz="1600" b="1" u="sng">
                <a:solidFill>
                  <a:prstClr val="white"/>
                </a:solidFill>
                <a:latin typeface="Cambria" panose="02040503050406030204" pitchFamily="18" charset="0"/>
                <a:ea typeface="Cambria" panose="02040503050406030204" pitchFamily="18" charset="0"/>
              </a:rPr>
              <a:t>: </a:t>
            </a:r>
          </a:p>
          <a:p>
            <a:pPr lvl="0">
              <a:defRPr/>
            </a:pPr>
            <a:r>
              <a:rPr lang="en-US" altLang="pl-PL" sz="1600">
                <a:solidFill>
                  <a:prstClr val="white"/>
                </a:solidFill>
                <a:latin typeface="Cambria" panose="02040503050406030204" pitchFamily="18" charset="0"/>
                <a:ea typeface="Cambria" panose="02040503050406030204" pitchFamily="18" charset="0"/>
              </a:rPr>
              <a:t>"Installation of renewable energy systems on public buildings and private homes in </a:t>
            </a:r>
            <a:r>
              <a:rPr lang="en-US" altLang="pl-PL" sz="1600" err="1">
                <a:solidFill>
                  <a:prstClr val="white"/>
                </a:solidFill>
                <a:latin typeface="Cambria" panose="02040503050406030204" pitchFamily="18" charset="0"/>
                <a:ea typeface="Cambria" panose="02040503050406030204" pitchFamily="18" charset="0"/>
              </a:rPr>
              <a:t>Jasło</a:t>
            </a:r>
            <a:r>
              <a:rPr lang="en-US" altLang="pl-PL" sz="1600">
                <a:solidFill>
                  <a:prstClr val="white"/>
                </a:solidFill>
                <a:latin typeface="Cambria" panose="02040503050406030204" pitchFamily="18" charset="0"/>
                <a:ea typeface="Cambria" panose="02040503050406030204" pitchFamily="18" charset="0"/>
              </a:rPr>
              <a:t> City" - a project implemented under the Swiss </a:t>
            </a:r>
            <a:r>
              <a:rPr lang="en-US" altLang="pl-PL" sz="1600" err="1">
                <a:solidFill>
                  <a:prstClr val="white"/>
                </a:solidFill>
                <a:latin typeface="Cambria" panose="02040503050406030204" pitchFamily="18" charset="0"/>
                <a:ea typeface="Cambria" panose="02040503050406030204" pitchFamily="18" charset="0"/>
              </a:rPr>
              <a:t>programme</a:t>
            </a:r>
            <a:r>
              <a:rPr lang="en-US" altLang="pl-PL" sz="1600">
                <a:solidFill>
                  <a:prstClr val="white"/>
                </a:solidFill>
                <a:latin typeface="Cambria" panose="02040503050406030204" pitchFamily="18" charset="0"/>
                <a:ea typeface="Cambria" panose="02040503050406030204" pitchFamily="18" charset="0"/>
              </a:rPr>
              <a:t> for cooperation with the new Member States of the European Union.</a:t>
            </a:r>
          </a:p>
          <a:p>
            <a:pPr marL="342900" lvl="0" indent="-342900">
              <a:defRPr/>
            </a:pPr>
            <a:endParaRPr lang="en-US" altLang="pl-PL" sz="1600" b="1">
              <a:solidFill>
                <a:prstClr val="white"/>
              </a:solidFill>
              <a:latin typeface="Cambria" pitchFamily="18" charset="0"/>
              <a:ea typeface="Cambria" pitchFamily="18"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a:ln>
                <a:noFill/>
              </a:ln>
              <a:solidFill>
                <a:prstClr val="white"/>
              </a:solidFill>
              <a:effectLst/>
              <a:uLnTx/>
              <a:uFillTx/>
              <a:latin typeface="Cambria" pitchFamily="18" charset="0"/>
              <a:ea typeface="Cambria"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a:ln>
                <a:noFill/>
              </a:ln>
              <a:solidFill>
                <a:prstClr val="white"/>
              </a:solidFill>
              <a:effectLst/>
              <a:uLnTx/>
              <a:uFillTx/>
              <a:latin typeface="Cambria" pitchFamily="18" charset="0"/>
              <a:ea typeface="Cambria"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pl-PL" altLang="pl-PL" sz="1600" b="1" i="0" u="none" strike="noStrike" kern="1200" cap="none" spc="0" normalizeH="0" baseline="0" noProof="0">
              <a:ln>
                <a:noFill/>
              </a:ln>
              <a:solidFill>
                <a:prstClr val="white"/>
              </a:solidFill>
              <a:effectLst/>
              <a:uLnTx/>
              <a:uFillTx/>
              <a:latin typeface="Cambria" pitchFamily="18" charset="0"/>
              <a:ea typeface="Cambria"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pl-PL" altLang="pl-PL" sz="1600" b="1" i="0" u="none" strike="noStrike" kern="1200" cap="none" spc="0" normalizeH="0" baseline="0" noProof="0">
              <a:ln>
                <a:noFill/>
              </a:ln>
              <a:solidFill>
                <a:prstClr val="white"/>
              </a:solidFill>
              <a:effectLst/>
              <a:uLnTx/>
              <a:uFillTx/>
              <a:latin typeface="Cambria" pitchFamily="18" charset="0"/>
              <a:ea typeface="Cambria"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pl-PL" altLang="pl-PL" sz="1800" b="1" i="0" u="none" strike="noStrike" kern="1200" cap="none" spc="0" normalizeH="0" baseline="0" noProof="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pl-PL" altLang="pl-PL" sz="1800" b="1" i="0" u="none" strike="noStrike" kern="1200" cap="none" spc="0" normalizeH="0" baseline="0" noProof="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pl-PL"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      </a:t>
            </a:r>
          </a:p>
        </p:txBody>
      </p:sp>
      <p:sp>
        <p:nvSpPr>
          <p:cNvPr id="8" name="Prostokąt 7">
            <a:extLst>
              <a:ext uri="{FF2B5EF4-FFF2-40B4-BE49-F238E27FC236}">
                <a16:creationId xmlns:a16="http://schemas.microsoft.com/office/drawing/2014/main" id="{60A64D6C-9F5B-43BE-AEF5-C7ED0F0AF6B2}"/>
              </a:ext>
            </a:extLst>
          </p:cNvPr>
          <p:cNvSpPr/>
          <p:nvPr/>
        </p:nvSpPr>
        <p:spPr>
          <a:xfrm>
            <a:off x="122350" y="2862757"/>
            <a:ext cx="5673143" cy="4154984"/>
          </a:xfrm>
          <a:prstGeom prst="rect">
            <a:avLst/>
          </a:prstGeom>
        </p:spPr>
        <p:txBody>
          <a:bodyPr wrap="square">
            <a:spAutoFit/>
          </a:bodyPr>
          <a:lstStyle/>
          <a:p>
            <a:pPr lvl="0">
              <a:defRPr/>
            </a:pPr>
            <a:r>
              <a:rPr lang="en-US" sz="1600" b="1" u="sng" dirty="0">
                <a:solidFill>
                  <a:prstClr val="white"/>
                </a:solidFill>
                <a:latin typeface="Cambria" panose="02040503050406030204" pitchFamily="18" charset="0"/>
                <a:ea typeface="Cambria" panose="02040503050406030204" pitchFamily="18" charset="0"/>
              </a:rPr>
              <a:t>The city's ambitions in the field of energy and emission reduction for the upcoming 10 years:</a:t>
            </a:r>
          </a:p>
          <a:p>
            <a:pPr lvl="0">
              <a:defRPr/>
            </a:pPr>
            <a:r>
              <a:rPr lang="en-US" sz="1600" dirty="0">
                <a:solidFill>
                  <a:prstClr val="white"/>
                </a:solidFill>
                <a:latin typeface="Cambria" panose="02040503050406030204" pitchFamily="18" charset="0"/>
                <a:ea typeface="Cambria" panose="02040503050406030204" pitchFamily="18" charset="0"/>
              </a:rPr>
              <a:t>- the development of renewable energy installations;</a:t>
            </a:r>
          </a:p>
          <a:p>
            <a:pPr lvl="0">
              <a:defRPr/>
            </a:pPr>
            <a:r>
              <a:rPr lang="en-US" sz="1600" dirty="0">
                <a:solidFill>
                  <a:prstClr val="white"/>
                </a:solidFill>
                <a:latin typeface="Cambria" panose="02040503050406030204" pitchFamily="18" charset="0"/>
                <a:ea typeface="Cambria" panose="02040503050406030204" pitchFamily="18" charset="0"/>
              </a:rPr>
              <a:t>- replacement of existing coal-fired boilers used by the population with gas-fired condensing boilers;</a:t>
            </a:r>
          </a:p>
          <a:p>
            <a:pPr lvl="0">
              <a:defRPr/>
            </a:pPr>
            <a:r>
              <a:rPr lang="en-US" sz="1600" dirty="0">
                <a:solidFill>
                  <a:prstClr val="white"/>
                </a:solidFill>
                <a:latin typeface="Cambria" panose="02040503050406030204" pitchFamily="18" charset="0"/>
                <a:ea typeface="Cambria" panose="02040503050406030204" pitchFamily="18" charset="0"/>
              </a:rPr>
              <a:t>- construction of an independent cogeneration unit with the use of gas engines in MPGK </a:t>
            </a:r>
            <a:r>
              <a:rPr lang="en-US" sz="1600" dirty="0" err="1">
                <a:solidFill>
                  <a:prstClr val="white"/>
                </a:solidFill>
                <a:latin typeface="Cambria" panose="02040503050406030204" pitchFamily="18" charset="0"/>
                <a:ea typeface="Cambria" panose="02040503050406030204" pitchFamily="18" charset="0"/>
              </a:rPr>
              <a:t>Jasło</a:t>
            </a:r>
            <a:r>
              <a:rPr lang="en-US" sz="1600" dirty="0">
                <a:solidFill>
                  <a:prstClr val="white"/>
                </a:solidFill>
                <a:latin typeface="Cambria" panose="02040503050406030204" pitchFamily="18" charset="0"/>
                <a:ea typeface="Cambria" panose="02040503050406030204" pitchFamily="18" charset="0"/>
              </a:rPr>
              <a:t>;</a:t>
            </a:r>
          </a:p>
          <a:p>
            <a:pPr lvl="0">
              <a:defRPr/>
            </a:pPr>
            <a:r>
              <a:rPr lang="en-US" sz="1600" dirty="0">
                <a:solidFill>
                  <a:prstClr val="white"/>
                </a:solidFill>
                <a:latin typeface="Cambria" panose="02040503050406030204" pitchFamily="18" charset="0"/>
                <a:ea typeface="Cambria" panose="02040503050406030204" pitchFamily="18" charset="0"/>
              </a:rPr>
              <a:t>- </a:t>
            </a:r>
            <a:r>
              <a:rPr lang="en-US" sz="1600" dirty="0" err="1">
                <a:solidFill>
                  <a:prstClr val="white"/>
                </a:solidFill>
                <a:latin typeface="Cambria" panose="02040503050406030204" pitchFamily="18" charset="0"/>
                <a:ea typeface="Cambria" panose="02040503050406030204" pitchFamily="18" charset="0"/>
              </a:rPr>
              <a:t>modernisation</a:t>
            </a:r>
            <a:r>
              <a:rPr lang="en-US" sz="1600" dirty="0">
                <a:solidFill>
                  <a:prstClr val="white"/>
                </a:solidFill>
                <a:latin typeface="Cambria" panose="02040503050406030204" pitchFamily="18" charset="0"/>
                <a:ea typeface="Cambria" panose="02040503050406030204" pitchFamily="18" charset="0"/>
              </a:rPr>
              <a:t> of street lighting - SOWA II.</a:t>
            </a:r>
          </a:p>
          <a:p>
            <a:pPr lvl="0">
              <a:defRPr/>
            </a:pPr>
            <a:endParaRPr lang="en-US" sz="1600" dirty="0">
              <a:solidFill>
                <a:prstClr val="white"/>
              </a:solidFill>
              <a:latin typeface="Cambria" panose="02040503050406030204" pitchFamily="18" charset="0"/>
              <a:ea typeface="Cambria" panose="02040503050406030204" pitchFamily="18" charset="0"/>
            </a:endParaRPr>
          </a:p>
          <a:p>
            <a:pPr lvl="0">
              <a:defRPr/>
            </a:pPr>
            <a:r>
              <a:rPr lang="en-US" sz="1600" dirty="0">
                <a:solidFill>
                  <a:prstClr val="white"/>
                </a:solidFill>
                <a:latin typeface="Cambria" panose="02040503050406030204" pitchFamily="18" charset="0"/>
                <a:ea typeface="Cambria" panose="02040503050406030204" pitchFamily="18" charset="0"/>
              </a:rPr>
              <a:t>The effect - reduction of greenhouse gas and dust emissions, reduction of energy consumption: electricity, heat and</a:t>
            </a:r>
          </a:p>
          <a:p>
            <a:pPr lvl="0">
              <a:defRPr/>
            </a:pPr>
            <a:r>
              <a:rPr lang="en-US" sz="1600" dirty="0">
                <a:solidFill>
                  <a:prstClr val="white"/>
                </a:solidFill>
                <a:latin typeface="Cambria" panose="02040503050406030204" pitchFamily="18" charset="0"/>
                <a:ea typeface="Cambria" panose="02040503050406030204" pitchFamily="18" charset="0"/>
              </a:rPr>
              <a:t>reduced operating costs.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l-PL" sz="1800" b="0" i="0" u="none" strike="noStrike" kern="1200" cap="none" spc="0" normalizeH="0" baseline="0" noProof="0" dirty="0">
              <a:ln>
                <a:noFill/>
              </a:ln>
              <a:solidFill>
                <a:prstClr val="white"/>
              </a:solidFill>
              <a:effectLst/>
              <a:uLnTx/>
              <a:uFillTx/>
              <a:latin typeface="Cambria" pitchFamily="18" charset="0"/>
              <a:ea typeface="Cambria" pitchFamily="18" charset="0"/>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l-PL" sz="1800" b="0" i="0" u="none" strike="noStrike" kern="1200" cap="none" spc="0" normalizeH="0" baseline="0" noProof="0" dirty="0">
              <a:ln>
                <a:noFill/>
              </a:ln>
              <a:solidFill>
                <a:prstClr val="white"/>
              </a:solidFill>
              <a:effectLst/>
              <a:uLnTx/>
              <a:uFillTx/>
              <a:latin typeface="Cambria" pitchFamily="18" charset="0"/>
              <a:ea typeface="Cambria"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mbria" pitchFamily="18" charset="0"/>
              <a:ea typeface="Cambria"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mbria" pitchFamily="18" charset="0"/>
              <a:ea typeface="Cambria" pitchFamily="18" charset="0"/>
              <a:cs typeface="+mn-cs"/>
            </a:endParaRPr>
          </a:p>
        </p:txBody>
      </p:sp>
      <p:pic>
        <p:nvPicPr>
          <p:cNvPr id="9" name="Obraz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7916" y="-64887"/>
            <a:ext cx="1493949" cy="1682801"/>
          </a:xfrm>
          <a:prstGeom prst="rect">
            <a:avLst/>
          </a:prstGeom>
        </p:spPr>
      </p:pic>
    </p:spTree>
    <p:extLst>
      <p:ext uri="{BB962C8B-B14F-4D97-AF65-F5344CB8AC3E}">
        <p14:creationId xmlns:p14="http://schemas.microsoft.com/office/powerpoint/2010/main" val="15654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E2E7D601-46EA-408C-B7CB-2352188044A3}"/>
              </a:ext>
            </a:extLst>
          </p:cNvPr>
          <p:cNvSpPr txBox="1"/>
          <p:nvPr/>
        </p:nvSpPr>
        <p:spPr>
          <a:xfrm>
            <a:off x="6838682" y="3059668"/>
            <a:ext cx="1519707"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1" u="none" strike="noStrike" kern="1200" cap="none" spc="0" normalizeH="0" baseline="0" noProof="0">
                <a:ln>
                  <a:noFill/>
                </a:ln>
                <a:solidFill>
                  <a:prstClr val="black"/>
                </a:solidFill>
                <a:effectLst/>
                <a:uLnTx/>
                <a:uFillTx/>
                <a:latin typeface="Calibri" panose="020F0502020204030204"/>
                <a:ea typeface="+mn-ea"/>
                <a:cs typeface="+mn-cs"/>
              </a:rPr>
              <a:t>Zdjęcie miasta</a:t>
            </a:r>
          </a:p>
        </p:txBody>
      </p:sp>
      <p:pic>
        <p:nvPicPr>
          <p:cNvPr id="13" name="Obraz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65685" y="0"/>
            <a:ext cx="4378315" cy="6089014"/>
          </a:xfrm>
          <a:prstGeom prst="rect">
            <a:avLst/>
          </a:prstGeom>
        </p:spPr>
      </p:pic>
      <p:pic>
        <p:nvPicPr>
          <p:cNvPr id="2" name="Bild 8" descr="This slide shows the beacon logo on the top and the logos of all project partners on the bottom (Navigant, adelphi, UfU, Energycities, Cres, Fciencias, National Trust Ecofund, OER, Environ, Seven7, Federal Ministry for the Environment, Nature Conservation and Nuclear Safety, European Climate Initiative EUKI). ">
            <a:extLst>
              <a:ext uri="{FF2B5EF4-FFF2-40B4-BE49-F238E27FC236}">
                <a16:creationId xmlns:a16="http://schemas.microsoft.com/office/drawing/2014/main" id="{CFBC449F-3C21-497B-B268-D2389747CA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9" y="0"/>
            <a:ext cx="8697303" cy="6089014"/>
          </a:xfrm>
          <a:prstGeom prst="rect">
            <a:avLst/>
          </a:prstGeom>
        </p:spPr>
      </p:pic>
      <p:grpSp>
        <p:nvGrpSpPr>
          <p:cNvPr id="14" name="Grupa 13"/>
          <p:cNvGrpSpPr/>
          <p:nvPr/>
        </p:nvGrpSpPr>
        <p:grpSpPr>
          <a:xfrm>
            <a:off x="5275081" y="124674"/>
            <a:ext cx="1287888" cy="1286250"/>
            <a:chOff x="5795493" y="91788"/>
            <a:chExt cx="1287888" cy="1286250"/>
          </a:xfrm>
        </p:grpSpPr>
        <p:sp>
          <p:nvSpPr>
            <p:cNvPr id="5" name="Owal 4">
              <a:extLst>
                <a:ext uri="{FF2B5EF4-FFF2-40B4-BE49-F238E27FC236}">
                  <a16:creationId xmlns:a16="http://schemas.microsoft.com/office/drawing/2014/main" id="{1895C003-7227-46EC-B76F-5B021127AC24}"/>
                </a:ext>
              </a:extLst>
            </p:cNvPr>
            <p:cNvSpPr/>
            <p:nvPr/>
          </p:nvSpPr>
          <p:spPr>
            <a:xfrm>
              <a:off x="5795493" y="91788"/>
              <a:ext cx="1287888" cy="128625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Obraz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2685" y="392283"/>
              <a:ext cx="596625" cy="764771"/>
            </a:xfrm>
            <a:prstGeom prst="rect">
              <a:avLst/>
            </a:prstGeom>
          </p:spPr>
        </p:pic>
      </p:grpSp>
      <p:sp>
        <p:nvSpPr>
          <p:cNvPr id="7" name="pole tekstowe 6">
            <a:extLst>
              <a:ext uri="{FF2B5EF4-FFF2-40B4-BE49-F238E27FC236}">
                <a16:creationId xmlns:a16="http://schemas.microsoft.com/office/drawing/2014/main" id="{A6DC9839-A305-49C5-BAF7-6DE1759FE419}"/>
              </a:ext>
            </a:extLst>
          </p:cNvPr>
          <p:cNvSpPr txBox="1"/>
          <p:nvPr/>
        </p:nvSpPr>
        <p:spPr>
          <a:xfrm>
            <a:off x="240631" y="774668"/>
            <a:ext cx="7543800" cy="5447645"/>
          </a:xfrm>
          <a:prstGeom prst="rect">
            <a:avLst/>
          </a:prstGeom>
          <a:noFill/>
        </p:spPr>
        <p:txBody>
          <a:bodyPr wrap="square" rtlCol="0">
            <a:spAutoFit/>
          </a:bodyPr>
          <a:lstStyle/>
          <a:p>
            <a:pPr lvl="0">
              <a:defRPr/>
            </a:pPr>
            <a:r>
              <a:rPr lang="en-US" sz="1600" b="1" u="sng" dirty="0">
                <a:solidFill>
                  <a:prstClr val="white"/>
                </a:solidFill>
                <a:latin typeface="Cambria" panose="02040503050406030204" pitchFamily="18" charset="0"/>
                <a:ea typeface="Cambria" panose="02040503050406030204" pitchFamily="18" charset="0"/>
              </a:rPr>
              <a:t>The most successful projects in the field of energy</a:t>
            </a:r>
          </a:p>
          <a:p>
            <a:pPr lvl="0">
              <a:defRPr/>
            </a:pPr>
            <a:r>
              <a:rPr lang="en-US" sz="1600" b="1" u="sng" dirty="0">
                <a:solidFill>
                  <a:prstClr val="white"/>
                </a:solidFill>
                <a:latin typeface="Cambria" panose="02040503050406030204" pitchFamily="18" charset="0"/>
                <a:ea typeface="Cambria" panose="02040503050406030204" pitchFamily="18" charset="0"/>
              </a:rPr>
              <a:t>and emission reduction</a:t>
            </a:r>
            <a:r>
              <a:rPr lang="pl-PL" sz="1600" b="1" u="sng" dirty="0">
                <a:solidFill>
                  <a:prstClr val="white"/>
                </a:solidFill>
                <a:latin typeface="Cambria" panose="02040503050406030204" pitchFamily="18" charset="0"/>
                <a:ea typeface="Cambria" panose="02040503050406030204" pitchFamily="18" charset="0"/>
              </a:rPr>
              <a:t>: </a:t>
            </a:r>
          </a:p>
          <a:p>
            <a:pPr lvl="0">
              <a:defRPr/>
            </a:pPr>
            <a:r>
              <a:rPr lang="en-US" sz="1600" dirty="0">
                <a:solidFill>
                  <a:prstClr val="white"/>
                </a:solidFill>
                <a:latin typeface="Cambria" panose="02040503050406030204" pitchFamily="18" charset="0"/>
                <a:ea typeface="Cambria" panose="02040503050406030204" pitchFamily="18" charset="0"/>
              </a:rPr>
              <a:t>Construction of a combined heat and power unit (CHP):</a:t>
            </a:r>
          </a:p>
          <a:p>
            <a:pPr lvl="0">
              <a:defRPr/>
            </a:pPr>
            <a:r>
              <a:rPr lang="en-US" sz="1600" dirty="0">
                <a:solidFill>
                  <a:prstClr val="white"/>
                </a:solidFill>
                <a:latin typeface="Cambria" panose="02040503050406030204" pitchFamily="18" charset="0"/>
                <a:ea typeface="Cambria" panose="02040503050406030204" pitchFamily="18" charset="0"/>
              </a:rPr>
              <a:t>- two identical, reciprocating gas engines,</a:t>
            </a:r>
          </a:p>
          <a:p>
            <a:pPr lvl="0">
              <a:defRPr/>
            </a:pPr>
            <a:r>
              <a:rPr lang="en-US" sz="1600" dirty="0">
                <a:solidFill>
                  <a:prstClr val="white"/>
                </a:solidFill>
                <a:latin typeface="Cambria" panose="02040503050406030204" pitchFamily="18" charset="0"/>
                <a:ea typeface="Cambria" panose="02040503050406030204" pitchFamily="18" charset="0"/>
              </a:rPr>
              <a:t>- thermal power: 6.56 MW, electrical power: 6.41 MW,</a:t>
            </a:r>
          </a:p>
          <a:p>
            <a:pPr lvl="0">
              <a:defRPr/>
            </a:pPr>
            <a:r>
              <a:rPr lang="en-US" sz="1600" dirty="0">
                <a:solidFill>
                  <a:prstClr val="white"/>
                </a:solidFill>
                <a:latin typeface="Cambria" panose="02040503050406030204" pitchFamily="18" charset="0"/>
                <a:ea typeface="Cambria" panose="02040503050406030204" pitchFamily="18" charset="0"/>
              </a:rPr>
              <a:t>- annual reduction in GHG emissions: 35 053 </a:t>
            </a:r>
            <a:r>
              <a:rPr lang="en-US" sz="1600" dirty="0" err="1">
                <a:solidFill>
                  <a:prstClr val="white"/>
                </a:solidFill>
                <a:latin typeface="Cambria" panose="02040503050406030204" pitchFamily="18" charset="0"/>
                <a:ea typeface="Cambria" panose="02040503050406030204" pitchFamily="18" charset="0"/>
              </a:rPr>
              <a:t>tonnes</a:t>
            </a:r>
            <a:r>
              <a:rPr lang="en-US" sz="1600" dirty="0">
                <a:solidFill>
                  <a:prstClr val="white"/>
                </a:solidFill>
                <a:latin typeface="Cambria" panose="02040503050406030204" pitchFamily="18" charset="0"/>
                <a:ea typeface="Cambria" panose="02040503050406030204" pitchFamily="18" charset="0"/>
              </a:rPr>
              <a:t> of CO2,</a:t>
            </a:r>
          </a:p>
          <a:p>
            <a:pPr lvl="0">
              <a:defRPr/>
            </a:pPr>
            <a:r>
              <a:rPr lang="en-US" sz="1600" dirty="0">
                <a:solidFill>
                  <a:prstClr val="white"/>
                </a:solidFill>
                <a:latin typeface="Cambria" panose="02040503050406030204" pitchFamily="18" charset="0"/>
                <a:ea typeface="Cambria" panose="02040503050406030204" pitchFamily="18" charset="0"/>
              </a:rPr>
              <a:t>- primary energy consumption reduction 113 724 GJ/year</a:t>
            </a:r>
          </a:p>
          <a:p>
            <a:pPr marL="285750" lvl="0" indent="-285750">
              <a:buFontTx/>
              <a:buChar char="-"/>
              <a:defRPr/>
            </a:pPr>
            <a:r>
              <a:rPr lang="en-US" sz="1600" dirty="0">
                <a:solidFill>
                  <a:prstClr val="white"/>
                </a:solidFill>
                <a:latin typeface="Cambria" panose="02040503050406030204" pitchFamily="18" charset="0"/>
                <a:ea typeface="Cambria" panose="02040503050406030204" pitchFamily="18" charset="0"/>
              </a:rPr>
              <a:t>cost PLN 31,324,134.20. </a:t>
            </a:r>
          </a:p>
          <a:p>
            <a:pPr marL="285750" lvl="0" indent="-285750">
              <a:buFontTx/>
              <a:buChar char="-"/>
              <a:defRPr/>
            </a:pPr>
            <a:endParaRPr lang="en-US" sz="1600" dirty="0">
              <a:solidFill>
                <a:prstClr val="white"/>
              </a:solidFill>
              <a:latin typeface="Cambria" panose="02040503050406030204" pitchFamily="18" charset="0"/>
              <a:ea typeface="Cambria" panose="02040503050406030204" pitchFamily="18" charset="0"/>
            </a:endParaRPr>
          </a:p>
          <a:p>
            <a:pPr lvl="0">
              <a:defRPr/>
            </a:pPr>
            <a:r>
              <a:rPr lang="en-US" sz="1600" dirty="0">
                <a:solidFill>
                  <a:prstClr val="white"/>
                </a:solidFill>
                <a:latin typeface="Cambria" panose="02040503050406030204" pitchFamily="18" charset="0"/>
                <a:ea typeface="Cambria" panose="02040503050406030204" pitchFamily="18" charset="0"/>
              </a:rPr>
              <a:t>Replacement of heating equipment - purchase of  54</a:t>
            </a:r>
          </a:p>
          <a:p>
            <a:pPr lvl="0">
              <a:defRPr/>
            </a:pPr>
            <a:r>
              <a:rPr lang="en-US" sz="1600" dirty="0">
                <a:solidFill>
                  <a:prstClr val="white"/>
                </a:solidFill>
                <a:latin typeface="Cambria" panose="02040503050406030204" pitchFamily="18" charset="0"/>
                <a:ea typeface="Cambria" panose="02040503050406030204" pitchFamily="18" charset="0"/>
              </a:rPr>
              <a:t>gas boilers and 1 pellet boiler was </a:t>
            </a:r>
            <a:r>
              <a:rPr lang="en-US" sz="1600" dirty="0" err="1">
                <a:solidFill>
                  <a:prstClr val="white"/>
                </a:solidFill>
                <a:latin typeface="Cambria" panose="02040503050406030204" pitchFamily="18" charset="0"/>
                <a:ea typeface="Cambria" panose="02040503050406030204" pitchFamily="18" charset="0"/>
              </a:rPr>
              <a:t>subsidised</a:t>
            </a:r>
            <a:r>
              <a:rPr lang="en-US" sz="1600" dirty="0">
                <a:solidFill>
                  <a:prstClr val="white"/>
                </a:solidFill>
                <a:latin typeface="Cambria" panose="02040503050406030204" pitchFamily="18" charset="0"/>
                <a:ea typeface="Cambria" panose="02040503050406030204" pitchFamily="18" charset="0"/>
              </a:rPr>
              <a:t>,</a:t>
            </a:r>
          </a:p>
          <a:p>
            <a:pPr lvl="0">
              <a:defRPr/>
            </a:pPr>
            <a:r>
              <a:rPr lang="en-US" sz="1600" dirty="0">
                <a:solidFill>
                  <a:prstClr val="white"/>
                </a:solidFill>
                <a:latin typeface="Cambria" panose="02040503050406030204" pitchFamily="18" charset="0"/>
                <a:ea typeface="Cambria" panose="02040503050406030204" pitchFamily="18" charset="0"/>
              </a:rPr>
              <a:t>  - power of 1.17 MW (all installations)</a:t>
            </a:r>
          </a:p>
          <a:p>
            <a:pPr lvl="0">
              <a:defRPr/>
            </a:pPr>
            <a:r>
              <a:rPr lang="en-US" sz="1600" dirty="0">
                <a:solidFill>
                  <a:prstClr val="white"/>
                </a:solidFill>
                <a:latin typeface="Cambria" panose="02040503050406030204" pitchFamily="18" charset="0"/>
                <a:ea typeface="Cambria" panose="02040503050406030204" pitchFamily="18" charset="0"/>
              </a:rPr>
              <a:t>  - annual reduction in GHG emissions: 174 </a:t>
            </a:r>
            <a:r>
              <a:rPr lang="en-US" sz="1600" dirty="0" err="1">
                <a:solidFill>
                  <a:prstClr val="white"/>
                </a:solidFill>
                <a:latin typeface="Cambria" panose="02040503050406030204" pitchFamily="18" charset="0"/>
                <a:ea typeface="Cambria" panose="02040503050406030204" pitchFamily="18" charset="0"/>
              </a:rPr>
              <a:t>tonnes</a:t>
            </a:r>
            <a:r>
              <a:rPr lang="en-US" sz="1600" dirty="0">
                <a:solidFill>
                  <a:prstClr val="white"/>
                </a:solidFill>
                <a:latin typeface="Cambria" panose="02040503050406030204" pitchFamily="18" charset="0"/>
                <a:ea typeface="Cambria" panose="02040503050406030204" pitchFamily="18" charset="0"/>
              </a:rPr>
              <a:t> of CO2 </a:t>
            </a:r>
          </a:p>
          <a:p>
            <a:pPr lvl="0">
              <a:defRPr/>
            </a:pPr>
            <a:r>
              <a:rPr lang="en-US" sz="1600" dirty="0">
                <a:solidFill>
                  <a:prstClr val="white"/>
                </a:solidFill>
                <a:latin typeface="Cambria" panose="02040503050406030204" pitchFamily="18" charset="0"/>
                <a:ea typeface="Cambria" panose="02040503050406030204" pitchFamily="18" charset="0"/>
              </a:rPr>
              <a:t>  - cost 765 139.65 PLN.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lvl="0">
              <a:defRPr/>
            </a:pPr>
            <a:r>
              <a:rPr lang="en-US" sz="1600" b="1" u="sng" dirty="0">
                <a:solidFill>
                  <a:prstClr val="white"/>
                </a:solidFill>
                <a:latin typeface="Cambria" panose="02040503050406030204" pitchFamily="18" charset="0"/>
                <a:ea typeface="Cambria" panose="02040503050406030204" pitchFamily="18" charset="0"/>
              </a:rPr>
              <a:t>The city's ambitions in the field of energy and</a:t>
            </a:r>
          </a:p>
          <a:p>
            <a:pPr lvl="0">
              <a:defRPr/>
            </a:pPr>
            <a:r>
              <a:rPr lang="en-US" sz="1600" b="1" u="sng" dirty="0">
                <a:solidFill>
                  <a:prstClr val="white"/>
                </a:solidFill>
                <a:latin typeface="Cambria" panose="02040503050406030204" pitchFamily="18" charset="0"/>
                <a:ea typeface="Cambria" panose="02040503050406030204" pitchFamily="18" charset="0"/>
              </a:rPr>
              <a:t>emission reduction for the upcoming 10 years:</a:t>
            </a:r>
          </a:p>
          <a:p>
            <a:pPr lvl="0">
              <a:defRPr/>
            </a:pPr>
            <a:r>
              <a:rPr lang="en-US" sz="1600" dirty="0">
                <a:solidFill>
                  <a:prstClr val="white"/>
                </a:solidFill>
                <a:latin typeface="Cambria" panose="02040503050406030204" pitchFamily="18" charset="0"/>
                <a:ea typeface="Cambria" panose="02040503050406030204" pitchFamily="18" charset="0"/>
              </a:rPr>
              <a:t> - installation of photovoltaic systems on buildings </a:t>
            </a:r>
          </a:p>
          <a:p>
            <a:pPr lvl="0">
              <a:defRPr/>
            </a:pPr>
            <a:r>
              <a:rPr lang="en-US" sz="1600" dirty="0">
                <a:solidFill>
                  <a:prstClr val="white"/>
                </a:solidFill>
                <a:latin typeface="Cambria" panose="02040503050406030204" pitchFamily="18" charset="0"/>
                <a:ea typeface="Cambria" panose="02040503050406030204" pitchFamily="18" charset="0"/>
              </a:rPr>
              <a:t>    of public utility belonging to the City,</a:t>
            </a:r>
          </a:p>
          <a:p>
            <a:pPr lvl="0">
              <a:defRPr/>
            </a:pPr>
            <a:r>
              <a:rPr lang="en-US" sz="1600" dirty="0">
                <a:solidFill>
                  <a:prstClr val="white"/>
                </a:solidFill>
                <a:latin typeface="Cambria" panose="02040503050406030204" pitchFamily="18" charset="0"/>
                <a:ea typeface="Cambria" panose="02040503050406030204" pitchFamily="18" charset="0"/>
              </a:rPr>
              <a:t>  - decommissioning of boilers fired with solid fuel,</a:t>
            </a:r>
          </a:p>
          <a:p>
            <a:pPr lvl="0">
              <a:defRPr/>
            </a:pPr>
            <a:r>
              <a:rPr lang="en-US" sz="1600" dirty="0">
                <a:solidFill>
                  <a:prstClr val="white"/>
                </a:solidFill>
                <a:latin typeface="Cambria" panose="02040503050406030204" pitchFamily="18" charset="0"/>
                <a:ea typeface="Cambria" panose="02040503050406030204" pitchFamily="18" charset="0"/>
              </a:rPr>
              <a:t>  - zero-emission public transport.</a:t>
            </a:r>
            <a:endParaRPr kumimoji="0" lang="pl-PL" sz="1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 name="pole tekstowe 3">
            <a:extLst>
              <a:ext uri="{FF2B5EF4-FFF2-40B4-BE49-F238E27FC236}">
                <a16:creationId xmlns:a16="http://schemas.microsoft.com/office/drawing/2014/main" id="{A3357A2A-7887-4245-8D53-54BCE77072E5}"/>
              </a:ext>
            </a:extLst>
          </p:cNvPr>
          <p:cNvSpPr txBox="1"/>
          <p:nvPr/>
        </p:nvSpPr>
        <p:spPr>
          <a:xfrm>
            <a:off x="789709" y="183024"/>
            <a:ext cx="523760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 Mińsk Mazowiecki</a:t>
            </a:r>
          </a:p>
        </p:txBody>
      </p:sp>
    </p:spTree>
    <p:extLst>
      <p:ext uri="{BB962C8B-B14F-4D97-AF65-F5344CB8AC3E}">
        <p14:creationId xmlns:p14="http://schemas.microsoft.com/office/powerpoint/2010/main" val="54636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35129" y="2829041"/>
            <a:ext cx="4308871" cy="3231654"/>
          </a:xfrm>
          <a:prstGeom prst="rect">
            <a:avLst/>
          </a:prstGeom>
        </p:spPr>
      </p:pic>
      <p:pic>
        <p:nvPicPr>
          <p:cNvPr id="10" name="Obraz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38081" y="0"/>
            <a:ext cx="3405920" cy="2985247"/>
          </a:xfrm>
          <a:prstGeom prst="rect">
            <a:avLst/>
          </a:prstGeom>
        </p:spPr>
      </p:pic>
      <p:pic>
        <p:nvPicPr>
          <p:cNvPr id="2" name="Bild 8" descr="This slide shows the beacon logo on the top and the logos of all project partners on the bottom (Navigant, adelphi, UfU, Energycities, Cres, Fciencias, National Trust Ecofund, OER, Environ, Seven7, Federal Ministry for the Environment, Nature Conservation and Nuclear Safety, European Climate Initiative EUKI). ">
            <a:extLst>
              <a:ext uri="{FF2B5EF4-FFF2-40B4-BE49-F238E27FC236}">
                <a16:creationId xmlns:a16="http://schemas.microsoft.com/office/drawing/2014/main" id="{CFBC449F-3C21-497B-B268-D2389747CA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8854634" cy="6068978"/>
          </a:xfrm>
          <a:prstGeom prst="rect">
            <a:avLst/>
          </a:prstGeom>
        </p:spPr>
      </p:pic>
      <p:sp>
        <p:nvSpPr>
          <p:cNvPr id="4" name="pole tekstowe 3">
            <a:extLst>
              <a:ext uri="{FF2B5EF4-FFF2-40B4-BE49-F238E27FC236}">
                <a16:creationId xmlns:a16="http://schemas.microsoft.com/office/drawing/2014/main" id="{A3357A2A-7887-4245-8D53-54BCE77072E5}"/>
              </a:ext>
            </a:extLst>
          </p:cNvPr>
          <p:cNvSpPr txBox="1"/>
          <p:nvPr/>
        </p:nvSpPr>
        <p:spPr>
          <a:xfrm>
            <a:off x="1804909" y="-55472"/>
            <a:ext cx="21905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Piaseczno</a:t>
            </a:r>
          </a:p>
        </p:txBody>
      </p:sp>
      <p:sp>
        <p:nvSpPr>
          <p:cNvPr id="5" name="Owal 4">
            <a:extLst>
              <a:ext uri="{FF2B5EF4-FFF2-40B4-BE49-F238E27FC236}">
                <a16:creationId xmlns:a16="http://schemas.microsoft.com/office/drawing/2014/main" id="{1895C003-7227-46EC-B76F-5B021127AC24}"/>
              </a:ext>
            </a:extLst>
          </p:cNvPr>
          <p:cNvSpPr/>
          <p:nvPr/>
        </p:nvSpPr>
        <p:spPr>
          <a:xfrm>
            <a:off x="5464832" y="156183"/>
            <a:ext cx="1287888" cy="128625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pole tekstowe 6">
            <a:extLst>
              <a:ext uri="{FF2B5EF4-FFF2-40B4-BE49-F238E27FC236}">
                <a16:creationId xmlns:a16="http://schemas.microsoft.com/office/drawing/2014/main" id="{A6DC9839-A305-49C5-BAF7-6DE1759FE419}"/>
              </a:ext>
            </a:extLst>
          </p:cNvPr>
          <p:cNvSpPr txBox="1"/>
          <p:nvPr/>
        </p:nvSpPr>
        <p:spPr>
          <a:xfrm>
            <a:off x="102796" y="483609"/>
            <a:ext cx="5514968" cy="2092881"/>
          </a:xfrm>
          <a:prstGeom prst="rect">
            <a:avLst/>
          </a:prstGeom>
          <a:noFill/>
        </p:spPr>
        <p:txBody>
          <a:bodyPr wrap="square" rtlCol="0">
            <a:spAutoFit/>
          </a:bodyPr>
          <a:lstStyle/>
          <a:p>
            <a:pPr lvl="0">
              <a:defRPr/>
            </a:pPr>
            <a:r>
              <a:rPr lang="en-US" sz="1600" b="1" u="sng" dirty="0">
                <a:solidFill>
                  <a:prstClr val="white"/>
                </a:solidFill>
                <a:latin typeface="Cambria" panose="02040503050406030204" pitchFamily="18" charset="0"/>
                <a:ea typeface="Cambria" panose="02040503050406030204" pitchFamily="18" charset="0"/>
              </a:rPr>
              <a:t>The most successful projects in the field of energy</a:t>
            </a:r>
          </a:p>
          <a:p>
            <a:pPr lvl="0">
              <a:defRPr/>
            </a:pPr>
            <a:r>
              <a:rPr lang="en-US" sz="1600" b="1" u="sng" dirty="0">
                <a:solidFill>
                  <a:prstClr val="white"/>
                </a:solidFill>
                <a:latin typeface="Cambria" panose="02040503050406030204" pitchFamily="18" charset="0"/>
                <a:ea typeface="Cambria" panose="02040503050406030204" pitchFamily="18" charset="0"/>
              </a:rPr>
              <a:t>and emission reduction</a:t>
            </a:r>
            <a:r>
              <a:rPr lang="pl-PL" sz="1600" b="1" u="sng" dirty="0">
                <a:solidFill>
                  <a:prstClr val="white"/>
                </a:solidFill>
                <a:latin typeface="Cambria" panose="02040503050406030204" pitchFamily="18" charset="0"/>
                <a:ea typeface="Cambria" panose="02040503050406030204" pitchFamily="18" charset="0"/>
              </a:rPr>
              <a:t>: </a:t>
            </a:r>
          </a:p>
          <a:p>
            <a:pPr lvl="0">
              <a:defRPr/>
            </a:pPr>
            <a:r>
              <a:rPr lang="en-US" sz="1400" dirty="0">
                <a:solidFill>
                  <a:prstClr val="white"/>
                </a:solidFill>
                <a:latin typeface="Cambria" panose="02040503050406030204" pitchFamily="18" charset="0"/>
                <a:ea typeface="Cambria" panose="02040503050406030204" pitchFamily="18" charset="0"/>
              </a:rPr>
              <a:t>Energy management system in municipal facilities for the 2019/2020 heating season. </a:t>
            </a:r>
          </a:p>
          <a:p>
            <a:pPr lvl="0">
              <a:defRPr/>
            </a:pPr>
            <a:r>
              <a:rPr lang="en-US" sz="1400" dirty="0">
                <a:solidFill>
                  <a:prstClr val="white"/>
                </a:solidFill>
                <a:latin typeface="Cambria" panose="02040503050406030204" pitchFamily="18" charset="0"/>
                <a:ea typeface="Cambria" panose="02040503050406030204" pitchFamily="18" charset="0"/>
              </a:rPr>
              <a:t>In 9 boiler rooms, devices for remote monitoring of heating installations and heat sources were installed. As a result, gas consumption in the heating season was reduced by 380 MWh.</a:t>
            </a:r>
          </a:p>
          <a:p>
            <a:pPr lvl="0">
              <a:defRPr/>
            </a:pPr>
            <a:r>
              <a:rPr lang="en-US" sz="1400" b="1" dirty="0">
                <a:solidFill>
                  <a:prstClr val="white"/>
                </a:solidFill>
                <a:latin typeface="Cambria" panose="02040503050406030204" pitchFamily="18" charset="0"/>
                <a:ea typeface="Cambria" panose="02040503050406030204" pitchFamily="18" charset="0"/>
              </a:rPr>
              <a:t>The savings achieved were PLN 57,000 net on fuel and PLN 40,000 net on fixed charges for ordered power.</a:t>
            </a:r>
          </a:p>
        </p:txBody>
      </p:sp>
      <p:sp>
        <p:nvSpPr>
          <p:cNvPr id="8" name="Prostokąt 7">
            <a:extLst>
              <a:ext uri="{FF2B5EF4-FFF2-40B4-BE49-F238E27FC236}">
                <a16:creationId xmlns:a16="http://schemas.microsoft.com/office/drawing/2014/main" id="{60A64D6C-9F5B-43BE-AEF5-C7ED0F0AF6B2}"/>
              </a:ext>
            </a:extLst>
          </p:cNvPr>
          <p:cNvSpPr/>
          <p:nvPr/>
        </p:nvSpPr>
        <p:spPr>
          <a:xfrm>
            <a:off x="78779" y="2526622"/>
            <a:ext cx="5372498" cy="3600986"/>
          </a:xfrm>
          <a:prstGeom prst="rect">
            <a:avLst/>
          </a:prstGeom>
        </p:spPr>
        <p:txBody>
          <a:bodyPr wrap="square">
            <a:spAutoFit/>
          </a:bodyPr>
          <a:lstStyle/>
          <a:p>
            <a:pPr lvl="0">
              <a:defRPr/>
            </a:pPr>
            <a:r>
              <a:rPr lang="en-US" sz="1600" b="1" u="sng" dirty="0">
                <a:solidFill>
                  <a:prstClr val="white"/>
                </a:solidFill>
                <a:latin typeface="Cambria" panose="02040503050406030204" pitchFamily="18" charset="0"/>
                <a:ea typeface="Cambria" panose="02040503050406030204" pitchFamily="18" charset="0"/>
              </a:rPr>
              <a:t>The city's ambitions in the field of energy and</a:t>
            </a:r>
          </a:p>
          <a:p>
            <a:pPr lvl="0">
              <a:defRPr/>
            </a:pPr>
            <a:r>
              <a:rPr lang="en-US" sz="1600" b="1" u="sng" dirty="0">
                <a:solidFill>
                  <a:prstClr val="white"/>
                </a:solidFill>
                <a:latin typeface="Cambria" panose="02040503050406030204" pitchFamily="18" charset="0"/>
                <a:ea typeface="Cambria" panose="02040503050406030204" pitchFamily="18" charset="0"/>
              </a:rPr>
              <a:t>emission reduction for the upcoming 10 years:</a:t>
            </a:r>
          </a:p>
          <a:p>
            <a:pPr lvl="0">
              <a:defRPr/>
            </a:pPr>
            <a:r>
              <a:rPr lang="en-US" sz="1400" dirty="0">
                <a:solidFill>
                  <a:prstClr val="white"/>
                </a:solidFill>
                <a:latin typeface="Cambria" panose="02040503050406030204" pitchFamily="18" charset="0"/>
                <a:ea typeface="Cambria" panose="02040503050406030204" pitchFamily="18" charset="0"/>
              </a:rPr>
              <a:t>By 2030, construction of an energy complex consisting of several independent, sustainable energy sources together with the expansion of the heating network to connect new customers.</a:t>
            </a:r>
          </a:p>
          <a:p>
            <a:pPr lvl="0">
              <a:defRPr/>
            </a:pPr>
            <a:r>
              <a:rPr lang="en-US" sz="1400" dirty="0">
                <a:solidFill>
                  <a:prstClr val="white"/>
                </a:solidFill>
                <a:latin typeface="Cambria" panose="02040503050406030204" pitchFamily="18" charset="0"/>
                <a:ea typeface="Cambria" panose="02040503050406030204" pitchFamily="18" charset="0"/>
              </a:rPr>
              <a:t>Goal: making </a:t>
            </a:r>
            <a:r>
              <a:rPr lang="en-US" sz="1400" dirty="0" err="1">
                <a:solidFill>
                  <a:prstClr val="white"/>
                </a:solidFill>
                <a:latin typeface="Cambria" panose="02040503050406030204" pitchFamily="18" charset="0"/>
                <a:ea typeface="Cambria" panose="02040503050406030204" pitchFamily="18" charset="0"/>
              </a:rPr>
              <a:t>Piaseczno</a:t>
            </a:r>
            <a:r>
              <a:rPr lang="en-US" sz="1400" dirty="0">
                <a:solidFill>
                  <a:prstClr val="white"/>
                </a:solidFill>
                <a:latin typeface="Cambria" panose="02040503050406030204" pitchFamily="18" charset="0"/>
                <a:ea typeface="Cambria" panose="02040503050406030204" pitchFamily="18" charset="0"/>
              </a:rPr>
              <a:t> independent from fossil fuels, complete removal of solid fuel furnaces in the city </a:t>
            </a:r>
            <a:r>
              <a:rPr lang="en-US" sz="1400" dirty="0" err="1">
                <a:solidFill>
                  <a:prstClr val="white"/>
                </a:solidFill>
                <a:latin typeface="Cambria" panose="02040503050406030204" pitchFamily="18" charset="0"/>
                <a:ea typeface="Cambria" panose="02040503050406030204" pitchFamily="18" charset="0"/>
              </a:rPr>
              <a:t>centre</a:t>
            </a:r>
            <a:r>
              <a:rPr lang="en-US" sz="1400" dirty="0">
                <a:solidFill>
                  <a:prstClr val="white"/>
                </a:solidFill>
                <a:latin typeface="Cambria" panose="02040503050406030204" pitchFamily="18" charset="0"/>
                <a:ea typeface="Cambria" panose="02040503050406030204" pitchFamily="18" charset="0"/>
              </a:rPr>
              <a:t> and reducing CO2 emissions.</a:t>
            </a:r>
          </a:p>
          <a:p>
            <a:pPr lvl="0">
              <a:defRPr/>
            </a:pPr>
            <a:r>
              <a:rPr lang="en-US" sz="1400" dirty="0">
                <a:solidFill>
                  <a:prstClr val="white"/>
                </a:solidFill>
                <a:latin typeface="Cambria" panose="02040503050406030204" pitchFamily="18" charset="0"/>
                <a:ea typeface="Cambria" panose="02040503050406030204" pitchFamily="18" charset="0"/>
              </a:rPr>
              <a:t>In the complex, energy will be produced inter alia with heat pumps recovering heat from sewage, cogeneration on biogas obtained from the biogas plant for biodegradable waste and sewage sludge, and a biomass boiler. It is also planned to build a photovoltaic farm on a sewage treatment plant.</a:t>
            </a:r>
          </a:p>
          <a:p>
            <a:pPr lvl="0">
              <a:defRPr/>
            </a:pPr>
            <a:r>
              <a:rPr lang="en-US" sz="1400" b="1" dirty="0">
                <a:solidFill>
                  <a:prstClr val="white"/>
                </a:solidFill>
                <a:latin typeface="Cambria" panose="02040503050406030204" pitchFamily="18" charset="0"/>
                <a:ea typeface="Cambria" panose="02040503050406030204" pitchFamily="18" charset="0"/>
              </a:rPr>
              <a:t>The result: reduction of CO2 emissions by 21 thousand </a:t>
            </a:r>
            <a:r>
              <a:rPr lang="en-US" sz="1400" b="1" dirty="0" err="1">
                <a:solidFill>
                  <a:prstClr val="white"/>
                </a:solidFill>
                <a:latin typeface="Cambria" panose="02040503050406030204" pitchFamily="18" charset="0"/>
                <a:ea typeface="Cambria" panose="02040503050406030204" pitchFamily="18" charset="0"/>
              </a:rPr>
              <a:t>tonnes</a:t>
            </a:r>
            <a:r>
              <a:rPr lang="en-US" sz="1400" b="1" dirty="0">
                <a:solidFill>
                  <a:prstClr val="white"/>
                </a:solidFill>
                <a:latin typeface="Cambria" panose="02040503050406030204" pitchFamily="18" charset="0"/>
                <a:ea typeface="Cambria" panose="02040503050406030204" pitchFamily="18" charset="0"/>
              </a:rPr>
              <a:t> per year</a:t>
            </a:r>
          </a:p>
          <a:p>
            <a:pPr lvl="0">
              <a:defRPr/>
            </a:pPr>
            <a:r>
              <a:rPr lang="en-US" sz="1400" b="1" dirty="0">
                <a:solidFill>
                  <a:prstClr val="white"/>
                </a:solidFill>
                <a:latin typeface="Cambria" panose="02040503050406030204" pitchFamily="18" charset="0"/>
                <a:ea typeface="Cambria" panose="02040503050406030204" pitchFamily="18" charset="0"/>
              </a:rPr>
              <a:t>The cost of the whole project - about EUR 13 million</a:t>
            </a:r>
          </a:p>
        </p:txBody>
      </p:sp>
      <p:pic>
        <p:nvPicPr>
          <p:cNvPr id="9" name="Obraz 8"/>
          <p:cNvPicPr>
            <a:picLocks noChangeAspect="1"/>
          </p:cNvPicPr>
          <p:nvPr/>
        </p:nvPicPr>
        <p:blipFill>
          <a:blip r:embed="rId5"/>
          <a:stretch>
            <a:fillRect/>
          </a:stretch>
        </p:blipFill>
        <p:spPr>
          <a:xfrm>
            <a:off x="5689728" y="250927"/>
            <a:ext cx="838095" cy="1076190"/>
          </a:xfrm>
          <a:prstGeom prst="rect">
            <a:avLst/>
          </a:prstGeom>
        </p:spPr>
      </p:pic>
    </p:spTree>
    <p:extLst>
      <p:ext uri="{BB962C8B-B14F-4D97-AF65-F5344CB8AC3E}">
        <p14:creationId xmlns:p14="http://schemas.microsoft.com/office/powerpoint/2010/main" val="2677590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7C3E8288-4EB4-41DF-9F60-760B7F0572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85869" y="0"/>
            <a:ext cx="7058131" cy="6083651"/>
          </a:xfrm>
          <a:prstGeom prst="rect">
            <a:avLst/>
          </a:prstGeom>
        </p:spPr>
      </p:pic>
      <p:pic>
        <p:nvPicPr>
          <p:cNvPr id="2" name="Bild 8" descr="This slide shows the beacon logo on the top and the logos of all project partners on the bottom (Navigant, adelphi, UfU, Energycities, Cres, Fciencias, National Trust Ecofund, OER, Environ, Seven7, Federal Ministry for the Environment, Nature Conservation and Nuclear Safety, European Climate Initiative EUKI). ">
            <a:extLst>
              <a:ext uri="{FF2B5EF4-FFF2-40B4-BE49-F238E27FC236}">
                <a16:creationId xmlns:a16="http://schemas.microsoft.com/office/drawing/2014/main" id="{CFBC449F-3C21-497B-B268-D2389747CA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9144000" cy="6104511"/>
          </a:xfrm>
          <a:prstGeom prst="rect">
            <a:avLst/>
          </a:prstGeom>
        </p:spPr>
      </p:pic>
      <p:sp>
        <p:nvSpPr>
          <p:cNvPr id="4" name="pole tekstowe 3">
            <a:extLst>
              <a:ext uri="{FF2B5EF4-FFF2-40B4-BE49-F238E27FC236}">
                <a16:creationId xmlns:a16="http://schemas.microsoft.com/office/drawing/2014/main" id="{A3357A2A-7887-4245-8D53-54BCE77072E5}"/>
              </a:ext>
            </a:extLst>
          </p:cNvPr>
          <p:cNvSpPr txBox="1"/>
          <p:nvPr/>
        </p:nvSpPr>
        <p:spPr>
          <a:xfrm>
            <a:off x="1945062" y="101784"/>
            <a:ext cx="44725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Piastów</a:t>
            </a:r>
          </a:p>
        </p:txBody>
      </p:sp>
      <p:sp>
        <p:nvSpPr>
          <p:cNvPr id="5" name="Owal 4">
            <a:extLst>
              <a:ext uri="{FF2B5EF4-FFF2-40B4-BE49-F238E27FC236}">
                <a16:creationId xmlns:a16="http://schemas.microsoft.com/office/drawing/2014/main" id="{1895C003-7227-46EC-B76F-5B021127AC24}"/>
              </a:ext>
            </a:extLst>
          </p:cNvPr>
          <p:cNvSpPr/>
          <p:nvPr/>
        </p:nvSpPr>
        <p:spPr>
          <a:xfrm>
            <a:off x="5795493" y="91788"/>
            <a:ext cx="1287888" cy="128625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ole tekstowe 5">
            <a:extLst>
              <a:ext uri="{FF2B5EF4-FFF2-40B4-BE49-F238E27FC236}">
                <a16:creationId xmlns:a16="http://schemas.microsoft.com/office/drawing/2014/main" id="{5CD47E34-B704-4948-953E-C2F1A396D425}"/>
              </a:ext>
            </a:extLst>
          </p:cNvPr>
          <p:cNvSpPr txBox="1"/>
          <p:nvPr/>
        </p:nvSpPr>
        <p:spPr>
          <a:xfrm>
            <a:off x="5904964" y="564901"/>
            <a:ext cx="106894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pole tekstowe 6">
            <a:extLst>
              <a:ext uri="{FF2B5EF4-FFF2-40B4-BE49-F238E27FC236}">
                <a16:creationId xmlns:a16="http://schemas.microsoft.com/office/drawing/2014/main" id="{A6DC9839-A305-49C5-BAF7-6DE1759FE419}"/>
              </a:ext>
            </a:extLst>
          </p:cNvPr>
          <p:cNvSpPr txBox="1"/>
          <p:nvPr/>
        </p:nvSpPr>
        <p:spPr>
          <a:xfrm>
            <a:off x="122349" y="686559"/>
            <a:ext cx="5782615" cy="3416320"/>
          </a:xfrm>
          <a:prstGeom prst="rect">
            <a:avLst/>
          </a:prstGeom>
          <a:noFill/>
        </p:spPr>
        <p:txBody>
          <a:bodyPr wrap="square" rtlCol="0">
            <a:spAutoFit/>
          </a:bodyPr>
          <a:lstStyle/>
          <a:p>
            <a:pPr lvl="0">
              <a:defRPr/>
            </a:pPr>
            <a:r>
              <a:rPr lang="en-US" sz="1600" b="1" u="sng" dirty="0">
                <a:solidFill>
                  <a:prstClr val="white"/>
                </a:solidFill>
                <a:latin typeface="Cambria" panose="02040503050406030204" pitchFamily="18" charset="0"/>
                <a:ea typeface="Cambria" panose="02040503050406030204" pitchFamily="18" charset="0"/>
              </a:rPr>
              <a:t>The most successful projects in the field of energy</a:t>
            </a:r>
          </a:p>
          <a:p>
            <a:pPr lvl="0">
              <a:defRPr/>
            </a:pPr>
            <a:r>
              <a:rPr lang="en-US" sz="1600" b="1" u="sng" dirty="0">
                <a:solidFill>
                  <a:prstClr val="white"/>
                </a:solidFill>
                <a:latin typeface="Cambria" panose="02040503050406030204" pitchFamily="18" charset="0"/>
                <a:ea typeface="Cambria" panose="02040503050406030204" pitchFamily="18" charset="0"/>
              </a:rPr>
              <a:t>and emission reduction</a:t>
            </a:r>
            <a:r>
              <a:rPr lang="pl-PL" sz="1600" b="1" u="sng" dirty="0">
                <a:solidFill>
                  <a:prstClr val="white"/>
                </a:solidFill>
                <a:latin typeface="Cambria" panose="02040503050406030204" pitchFamily="18" charset="0"/>
                <a:ea typeface="Cambria" panose="02040503050406030204" pitchFamily="18" charset="0"/>
              </a:rPr>
              <a:t>: </a:t>
            </a:r>
          </a:p>
          <a:p>
            <a:pPr lvl="0">
              <a:defRPr/>
            </a:pPr>
            <a:r>
              <a:rPr lang="en-US" sz="1600" dirty="0">
                <a:solidFill>
                  <a:prstClr val="white"/>
                </a:solidFill>
                <a:latin typeface="Cambria" panose="02040503050406030204" pitchFamily="18" charset="0"/>
                <a:ea typeface="Cambria" panose="02040503050406030204" pitchFamily="18" charset="0"/>
              </a:rPr>
              <a:t>Thermo-</a:t>
            </a:r>
            <a:r>
              <a:rPr lang="en-US" sz="1600" dirty="0" err="1">
                <a:solidFill>
                  <a:prstClr val="white"/>
                </a:solidFill>
                <a:latin typeface="Cambria" panose="02040503050406030204" pitchFamily="18" charset="0"/>
                <a:ea typeface="Cambria" panose="02040503050406030204" pitchFamily="18" charset="0"/>
              </a:rPr>
              <a:t>modernisation</a:t>
            </a:r>
            <a:r>
              <a:rPr lang="en-US" sz="1600" dirty="0">
                <a:solidFill>
                  <a:prstClr val="white"/>
                </a:solidFill>
                <a:latin typeface="Cambria" panose="02040503050406030204" pitchFamily="18" charset="0"/>
                <a:ea typeface="Cambria" panose="02040503050406030204" pitchFamily="18" charset="0"/>
              </a:rPr>
              <a:t> of eight public buildings (4 schools, kindergarten, City Hall, MOK, municipal building)</a:t>
            </a:r>
          </a:p>
          <a:p>
            <a:pPr lvl="0">
              <a:defRPr/>
            </a:pPr>
            <a:r>
              <a:rPr lang="en-US" sz="1600" dirty="0">
                <a:solidFill>
                  <a:prstClr val="white"/>
                </a:solidFill>
                <a:latin typeface="Cambria" panose="02040503050406030204" pitchFamily="18" charset="0"/>
                <a:ea typeface="Cambria" panose="02040503050406030204" pitchFamily="18" charset="0"/>
              </a:rPr>
              <a:t>Implementation: 2017-2018</a:t>
            </a:r>
          </a:p>
          <a:p>
            <a:pPr lvl="0">
              <a:defRPr/>
            </a:pPr>
            <a:r>
              <a:rPr lang="en-US" sz="1600" dirty="0">
                <a:solidFill>
                  <a:prstClr val="white"/>
                </a:solidFill>
                <a:latin typeface="Cambria" panose="02040503050406030204" pitchFamily="18" charset="0"/>
                <a:ea typeface="Cambria" panose="02040503050406030204" pitchFamily="18" charset="0"/>
              </a:rPr>
              <a:t>Project value:  12 363 239.07 PLN (including co-financing 6 922 909.09 PLN)</a:t>
            </a:r>
          </a:p>
          <a:p>
            <a:pPr lvl="0">
              <a:defRPr/>
            </a:pPr>
            <a:r>
              <a:rPr lang="en-US" sz="1600" dirty="0">
                <a:solidFill>
                  <a:prstClr val="white"/>
                </a:solidFill>
                <a:latin typeface="Cambria" panose="02040503050406030204" pitchFamily="18" charset="0"/>
                <a:ea typeface="Cambria" panose="02040503050406030204" pitchFamily="18" charset="0"/>
              </a:rPr>
              <a:t>Effects: additional capacity to produce energy from RES 41.3 kW,</a:t>
            </a:r>
          </a:p>
          <a:p>
            <a:pPr lvl="0">
              <a:defRPr/>
            </a:pPr>
            <a:r>
              <a:rPr lang="en-US" sz="1600" dirty="0">
                <a:solidFill>
                  <a:prstClr val="white"/>
                </a:solidFill>
                <a:latin typeface="Cambria" panose="02040503050406030204" pitchFamily="18" charset="0"/>
                <a:ea typeface="Cambria" panose="02040503050406030204" pitchFamily="18" charset="0"/>
              </a:rPr>
              <a:t>6 constructed units of electricity generation from RES; energy saving 3 961 096.68 kWh/year; reduction of greenhouse gas emissions by 56.30%; usable area of buildings undergoing thermal </a:t>
            </a:r>
            <a:r>
              <a:rPr lang="en-US" sz="1600" dirty="0" err="1">
                <a:solidFill>
                  <a:prstClr val="white"/>
                </a:solidFill>
                <a:latin typeface="Cambria" panose="02040503050406030204" pitchFamily="18" charset="0"/>
                <a:ea typeface="Cambria" panose="02040503050406030204" pitchFamily="18" charset="0"/>
              </a:rPr>
              <a:t>modernisation</a:t>
            </a:r>
            <a:r>
              <a:rPr lang="en-US" sz="1600" dirty="0">
                <a:solidFill>
                  <a:prstClr val="white"/>
                </a:solidFill>
                <a:latin typeface="Cambria" panose="02040503050406030204" pitchFamily="18" charset="0"/>
                <a:ea typeface="Cambria" panose="02040503050406030204" pitchFamily="18" charset="0"/>
              </a:rPr>
              <a:t> 23 869.29 m2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8" name="Prostokąt 7">
            <a:extLst>
              <a:ext uri="{FF2B5EF4-FFF2-40B4-BE49-F238E27FC236}">
                <a16:creationId xmlns:a16="http://schemas.microsoft.com/office/drawing/2014/main" id="{60A64D6C-9F5B-43BE-AEF5-C7ED0F0AF6B2}"/>
              </a:ext>
            </a:extLst>
          </p:cNvPr>
          <p:cNvSpPr/>
          <p:nvPr/>
        </p:nvSpPr>
        <p:spPr>
          <a:xfrm>
            <a:off x="122349" y="3887067"/>
            <a:ext cx="5402151" cy="2308324"/>
          </a:xfrm>
          <a:prstGeom prst="rect">
            <a:avLst/>
          </a:prstGeom>
        </p:spPr>
        <p:txBody>
          <a:bodyPr wrap="square">
            <a:spAutoFit/>
          </a:bodyPr>
          <a:lstStyle/>
          <a:p>
            <a:pPr lvl="0">
              <a:defRPr/>
            </a:pPr>
            <a:r>
              <a:rPr lang="en-US" sz="1600" b="1" u="sng" dirty="0">
                <a:solidFill>
                  <a:prstClr val="white"/>
                </a:solidFill>
                <a:latin typeface="Cambria" panose="02040503050406030204" pitchFamily="18" charset="0"/>
                <a:ea typeface="Cambria" panose="02040503050406030204" pitchFamily="18" charset="0"/>
              </a:rPr>
              <a:t>The city's ambitions in the field of energy and</a:t>
            </a:r>
          </a:p>
          <a:p>
            <a:pPr lvl="0">
              <a:defRPr/>
            </a:pPr>
            <a:r>
              <a:rPr lang="en-US" sz="1600" b="1" u="sng" dirty="0">
                <a:solidFill>
                  <a:prstClr val="white"/>
                </a:solidFill>
                <a:latin typeface="Cambria" panose="02040503050406030204" pitchFamily="18" charset="0"/>
                <a:ea typeface="Cambria" panose="02040503050406030204" pitchFamily="18" charset="0"/>
              </a:rPr>
              <a:t>emission reduction for the upcoming 10 years:</a:t>
            </a:r>
            <a:br>
              <a:rPr kumimoji="0" lang="pl-PL" sz="1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br>
            <a:r>
              <a:rPr lang="en-US" sz="1600" dirty="0">
                <a:solidFill>
                  <a:prstClr val="white"/>
                </a:solidFill>
                <a:latin typeface="Cambria" panose="02040503050406030204" pitchFamily="18" charset="0"/>
                <a:ea typeface="Cambria" panose="02040503050406030204" pitchFamily="18" charset="0"/>
              </a:rPr>
              <a:t>Implementation of the </a:t>
            </a:r>
            <a:r>
              <a:rPr lang="en-US" sz="1600" dirty="0" err="1">
                <a:solidFill>
                  <a:prstClr val="white"/>
                </a:solidFill>
                <a:latin typeface="Cambria" panose="02040503050406030204" pitchFamily="18" charset="0"/>
                <a:ea typeface="Cambria" panose="02040503050406030204" pitchFamily="18" charset="0"/>
              </a:rPr>
              <a:t>NewCity</a:t>
            </a:r>
            <a:r>
              <a:rPr lang="en-US" sz="1600" dirty="0">
                <a:solidFill>
                  <a:prstClr val="white"/>
                </a:solidFill>
                <a:latin typeface="Cambria" panose="02040503050406030204" pitchFamily="18" charset="0"/>
                <a:ea typeface="Cambria" panose="02040503050406030204" pitchFamily="18" charset="0"/>
              </a:rPr>
              <a:t> </a:t>
            </a:r>
            <a:r>
              <a:rPr lang="en-US" sz="1600" dirty="0" err="1">
                <a:solidFill>
                  <a:prstClr val="white"/>
                </a:solidFill>
                <a:latin typeface="Cambria" panose="02040503050406030204" pitchFamily="18" charset="0"/>
                <a:ea typeface="Cambria" panose="02040503050406030204" pitchFamily="18" charset="0"/>
              </a:rPr>
              <a:t>programme</a:t>
            </a:r>
            <a:r>
              <a:rPr lang="en-US" sz="1600" dirty="0">
                <a:solidFill>
                  <a:prstClr val="white"/>
                </a:solidFill>
                <a:latin typeface="Cambria" panose="02040503050406030204" pitchFamily="18" charset="0"/>
                <a:ea typeface="Cambria" panose="02040503050406030204" pitchFamily="18" charset="0"/>
              </a:rPr>
              <a:t>. Multifunctional Centre of the City as part of the Local Development </a:t>
            </a:r>
            <a:r>
              <a:rPr lang="en-US" sz="1600" dirty="0" err="1">
                <a:solidFill>
                  <a:prstClr val="white"/>
                </a:solidFill>
                <a:latin typeface="Cambria" panose="02040503050406030204" pitchFamily="18" charset="0"/>
                <a:ea typeface="Cambria" panose="02040503050406030204" pitchFamily="18" charset="0"/>
              </a:rPr>
              <a:t>programme</a:t>
            </a:r>
            <a:r>
              <a:rPr lang="en-US" sz="1600" dirty="0">
                <a:solidFill>
                  <a:prstClr val="white"/>
                </a:solidFill>
                <a:latin typeface="Cambria" panose="02040503050406030204" pitchFamily="18" charset="0"/>
                <a:ea typeface="Cambria" panose="02040503050406030204" pitchFamily="18" charset="0"/>
              </a:rPr>
              <a:t> in the field of RES development and energy self-sufficiency for the city. </a:t>
            </a:r>
          </a:p>
          <a:p>
            <a:pPr lvl="0">
              <a:defRPr/>
            </a:pPr>
            <a:r>
              <a:rPr lang="en-US" sz="1600" dirty="0">
                <a:solidFill>
                  <a:prstClr val="white"/>
                </a:solidFill>
                <a:latin typeface="Cambria" panose="02040503050406030204" pitchFamily="18" charset="0"/>
                <a:ea typeface="Cambria" panose="02040503050406030204" pitchFamily="18" charset="0"/>
              </a:rPr>
              <a:t>Development and implementation of the city's climate change adaptation plan. Fulfilling the obligations resulting from the Covenant of Mayors for Climate and Energy.</a:t>
            </a:r>
          </a:p>
        </p:txBody>
      </p:sp>
      <p:pic>
        <p:nvPicPr>
          <p:cNvPr id="10" name="Obraz 9">
            <a:extLst>
              <a:ext uri="{FF2B5EF4-FFF2-40B4-BE49-F238E27FC236}">
                <a16:creationId xmlns:a16="http://schemas.microsoft.com/office/drawing/2014/main" id="{88AE70B2-641C-4301-B653-00C850ABCF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27313" y="303108"/>
            <a:ext cx="855762" cy="900762"/>
          </a:xfrm>
          <a:prstGeom prst="rect">
            <a:avLst/>
          </a:prstGeom>
        </p:spPr>
      </p:pic>
      <p:pic>
        <p:nvPicPr>
          <p:cNvPr id="13" name="Obraz 12">
            <a:extLst>
              <a:ext uri="{FF2B5EF4-FFF2-40B4-BE49-F238E27FC236}">
                <a16:creationId xmlns:a16="http://schemas.microsoft.com/office/drawing/2014/main" id="{E153FCDB-FD04-42C4-B278-F7A79042E0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40191" y="290741"/>
            <a:ext cx="798491" cy="949064"/>
          </a:xfrm>
          <a:prstGeom prst="rect">
            <a:avLst/>
          </a:prstGeom>
        </p:spPr>
      </p:pic>
    </p:spTree>
    <p:extLst>
      <p:ext uri="{BB962C8B-B14F-4D97-AF65-F5344CB8AC3E}">
        <p14:creationId xmlns:p14="http://schemas.microsoft.com/office/powerpoint/2010/main" val="4150489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18050A7D-D7BF-4C7D-B9FF-0AFAD1B395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43434" y="-9144"/>
            <a:ext cx="6900566" cy="6070586"/>
          </a:xfrm>
          <a:prstGeom prst="rect">
            <a:avLst/>
          </a:prstGeom>
        </p:spPr>
      </p:pic>
      <p:pic>
        <p:nvPicPr>
          <p:cNvPr id="2" name="Bild 8" descr="This slide shows the beacon logo on the top and the logos of all project partners on the bottom (Navigant, adelphi, UfU, Energycities, Cres, Fciencias, National Trust Ecofund, OER, Environ, Seven7, Federal Ministry for the Environment, Nature Conservation and Nuclear Safety, European Climate Initiative EUKI). ">
            <a:extLst>
              <a:ext uri="{FF2B5EF4-FFF2-40B4-BE49-F238E27FC236}">
                <a16:creationId xmlns:a16="http://schemas.microsoft.com/office/drawing/2014/main" id="{CFBC449F-3C21-497B-B268-D2389747CA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873" y="2750"/>
            <a:ext cx="9142471" cy="6058692"/>
          </a:xfrm>
          <a:prstGeom prst="rect">
            <a:avLst/>
          </a:prstGeom>
        </p:spPr>
      </p:pic>
      <p:sp>
        <p:nvSpPr>
          <p:cNvPr id="4" name="pole tekstowe 3">
            <a:extLst>
              <a:ext uri="{FF2B5EF4-FFF2-40B4-BE49-F238E27FC236}">
                <a16:creationId xmlns:a16="http://schemas.microsoft.com/office/drawing/2014/main" id="{A3357A2A-7887-4245-8D53-54BCE77072E5}"/>
              </a:ext>
            </a:extLst>
          </p:cNvPr>
          <p:cNvSpPr txBox="1"/>
          <p:nvPr/>
        </p:nvSpPr>
        <p:spPr>
          <a:xfrm>
            <a:off x="2060619" y="74882"/>
            <a:ext cx="31231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Płońsk</a:t>
            </a:r>
          </a:p>
        </p:txBody>
      </p:sp>
      <p:sp>
        <p:nvSpPr>
          <p:cNvPr id="6" name="pole tekstowe 5">
            <a:extLst>
              <a:ext uri="{FF2B5EF4-FFF2-40B4-BE49-F238E27FC236}">
                <a16:creationId xmlns:a16="http://schemas.microsoft.com/office/drawing/2014/main" id="{5CD47E34-B704-4948-953E-C2F1A396D425}"/>
              </a:ext>
            </a:extLst>
          </p:cNvPr>
          <p:cNvSpPr txBox="1"/>
          <p:nvPr/>
        </p:nvSpPr>
        <p:spPr>
          <a:xfrm>
            <a:off x="5904964" y="564901"/>
            <a:ext cx="106894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a:ln>
                  <a:noFill/>
                </a:ln>
                <a:solidFill>
                  <a:prstClr val="black"/>
                </a:solidFill>
                <a:effectLst/>
                <a:uLnTx/>
                <a:uFillTx/>
                <a:latin typeface="Calibri" panose="020F0502020204030204"/>
                <a:ea typeface="+mn-ea"/>
                <a:cs typeface="+mn-cs"/>
              </a:rPr>
              <a:t>Herb miasta</a:t>
            </a:r>
          </a:p>
        </p:txBody>
      </p:sp>
      <p:sp>
        <p:nvSpPr>
          <p:cNvPr id="7" name="pole tekstowe 6">
            <a:extLst>
              <a:ext uri="{FF2B5EF4-FFF2-40B4-BE49-F238E27FC236}">
                <a16:creationId xmlns:a16="http://schemas.microsoft.com/office/drawing/2014/main" id="{A6DC9839-A305-49C5-BAF7-6DE1759FE419}"/>
              </a:ext>
            </a:extLst>
          </p:cNvPr>
          <p:cNvSpPr txBox="1"/>
          <p:nvPr/>
        </p:nvSpPr>
        <p:spPr>
          <a:xfrm>
            <a:off x="87517" y="659657"/>
            <a:ext cx="5967053" cy="5139869"/>
          </a:xfrm>
          <a:prstGeom prst="rect">
            <a:avLst/>
          </a:prstGeom>
          <a:noFill/>
        </p:spPr>
        <p:txBody>
          <a:bodyPr wrap="square" rtlCol="0">
            <a:spAutoFit/>
          </a:bodyPr>
          <a:lstStyle/>
          <a:p>
            <a:pPr lvl="0">
              <a:defRPr/>
            </a:pPr>
            <a:r>
              <a:rPr lang="en-US" sz="1600" b="1" u="sng" dirty="0">
                <a:solidFill>
                  <a:prstClr val="white"/>
                </a:solidFill>
                <a:latin typeface="Cambria" panose="02040503050406030204" pitchFamily="18" charset="0"/>
                <a:ea typeface="Cambria" panose="02040503050406030204" pitchFamily="18" charset="0"/>
              </a:rPr>
              <a:t>The most successful projects in the field of energy</a:t>
            </a:r>
          </a:p>
          <a:p>
            <a:pPr lvl="0">
              <a:defRPr/>
            </a:pPr>
            <a:r>
              <a:rPr lang="en-US" sz="1600" b="1" u="sng" dirty="0">
                <a:solidFill>
                  <a:prstClr val="white"/>
                </a:solidFill>
                <a:latin typeface="Cambria" panose="02040503050406030204" pitchFamily="18" charset="0"/>
                <a:ea typeface="Cambria" panose="02040503050406030204" pitchFamily="18" charset="0"/>
              </a:rPr>
              <a:t>and emission reduction</a:t>
            </a:r>
            <a:r>
              <a:rPr lang="pl-PL" sz="1600" b="1" u="sng" dirty="0">
                <a:solidFill>
                  <a:prstClr val="white"/>
                </a:solidFill>
                <a:latin typeface="Cambria" panose="02040503050406030204" pitchFamily="18" charset="0"/>
                <a:ea typeface="Cambria" panose="02040503050406030204" pitchFamily="18" charset="0"/>
              </a:rPr>
              <a:t>: </a:t>
            </a:r>
          </a:p>
          <a:p>
            <a:pPr lvl="0">
              <a:defRPr/>
            </a:pPr>
            <a:r>
              <a:rPr lang="en-US" sz="1600" dirty="0" err="1">
                <a:solidFill>
                  <a:prstClr val="white"/>
                </a:solidFill>
                <a:latin typeface="Cambria" panose="02040503050406030204" pitchFamily="18" charset="0"/>
                <a:ea typeface="Cambria" panose="02040503050406030204" pitchFamily="18" charset="0"/>
              </a:rPr>
              <a:t>Modernisation</a:t>
            </a:r>
            <a:r>
              <a:rPr lang="en-US" sz="1600" dirty="0">
                <a:solidFill>
                  <a:prstClr val="white"/>
                </a:solidFill>
                <a:latin typeface="Cambria" panose="02040503050406030204" pitchFamily="18" charset="0"/>
                <a:ea typeface="Cambria" panose="02040503050406030204" pitchFamily="18" charset="0"/>
              </a:rPr>
              <a:t> of the heating system in 2006-2007; 2015-2018; 2019-2020</a:t>
            </a:r>
          </a:p>
          <a:p>
            <a:pPr lvl="0">
              <a:defRPr/>
            </a:pPr>
            <a:r>
              <a:rPr lang="en-US" sz="1600" dirty="0">
                <a:solidFill>
                  <a:prstClr val="white"/>
                </a:solidFill>
                <a:latin typeface="Cambria" panose="02040503050406030204" pitchFamily="18" charset="0"/>
                <a:ea typeface="Cambria" panose="02040503050406030204" pitchFamily="18" charset="0"/>
              </a:rPr>
              <a:t>In the years 2006 - 2019, the municipal company PEC obtained co-financing in the amount of PLN 45,626,700 from the </a:t>
            </a:r>
            <a:r>
              <a:rPr lang="en-US" sz="1600" dirty="0" err="1">
                <a:solidFill>
                  <a:prstClr val="white"/>
                </a:solidFill>
                <a:latin typeface="Cambria" panose="02040503050406030204" pitchFamily="18" charset="0"/>
                <a:ea typeface="Cambria" panose="02040503050406030204" pitchFamily="18" charset="0"/>
              </a:rPr>
              <a:t>EcoFund</a:t>
            </a:r>
            <a:r>
              <a:rPr lang="en-US" sz="1600" dirty="0">
                <a:solidFill>
                  <a:prstClr val="white"/>
                </a:solidFill>
                <a:latin typeface="Cambria" panose="02040503050406030204" pitchFamily="18" charset="0"/>
                <a:ea typeface="Cambria" panose="02040503050406030204" pitchFamily="18" charset="0"/>
              </a:rPr>
              <a:t> Foundation, </a:t>
            </a:r>
            <a:r>
              <a:rPr lang="en-US" sz="1600" dirty="0" err="1">
                <a:solidFill>
                  <a:prstClr val="white"/>
                </a:solidFill>
                <a:latin typeface="Cambria" panose="02040503050406030204" pitchFamily="18" charset="0"/>
                <a:ea typeface="Cambria" panose="02040503050406030204" pitchFamily="18" charset="0"/>
              </a:rPr>
              <a:t>NFOŚiGW</a:t>
            </a:r>
            <a:r>
              <a:rPr lang="en-US" sz="1600" dirty="0">
                <a:solidFill>
                  <a:prstClr val="white"/>
                </a:solidFill>
                <a:latin typeface="Cambria" panose="02040503050406030204" pitchFamily="18" charset="0"/>
                <a:ea typeface="Cambria" panose="02040503050406030204" pitchFamily="18" charset="0"/>
              </a:rPr>
              <a:t> and </a:t>
            </a:r>
            <a:r>
              <a:rPr lang="en-US" sz="1600" dirty="0" err="1">
                <a:solidFill>
                  <a:prstClr val="white"/>
                </a:solidFill>
                <a:latin typeface="Cambria" panose="02040503050406030204" pitchFamily="18" charset="0"/>
                <a:ea typeface="Cambria" panose="02040503050406030204" pitchFamily="18" charset="0"/>
              </a:rPr>
              <a:t>WFOŚiGW</a:t>
            </a:r>
            <a:r>
              <a:rPr lang="en-US" sz="1600" dirty="0">
                <a:solidFill>
                  <a:prstClr val="white"/>
                </a:solidFill>
                <a:latin typeface="Cambria" panose="02040503050406030204" pitchFamily="18" charset="0"/>
                <a:ea typeface="Cambria" panose="02040503050406030204" pitchFamily="18" charset="0"/>
              </a:rPr>
              <a:t> in Warsaw, of which PLN 16,772,975 is a subsidy, while PLN 28,853,725 is a subsidy in the form of preferential (partially redeemable) loans</a:t>
            </a:r>
          </a:p>
          <a:p>
            <a:pPr lvl="0">
              <a:defRPr/>
            </a:pPr>
            <a:r>
              <a:rPr lang="en-US" sz="1600" dirty="0">
                <a:solidFill>
                  <a:prstClr val="white"/>
                </a:solidFill>
                <a:latin typeface="Cambria" panose="02040503050406030204" pitchFamily="18" charset="0"/>
                <a:ea typeface="Cambria" panose="02040503050406030204" pitchFamily="18" charset="0"/>
              </a:rPr>
              <a:t>- about 80% of the heat energy for the network comes from RES</a:t>
            </a:r>
          </a:p>
          <a:p>
            <a:pPr lvl="0">
              <a:defRPr/>
            </a:pPr>
            <a:r>
              <a:rPr lang="en-US" sz="1600" dirty="0">
                <a:solidFill>
                  <a:prstClr val="white"/>
                </a:solidFill>
                <a:latin typeface="Cambria" panose="02040503050406030204" pitchFamily="18" charset="0"/>
                <a:ea typeface="Cambria" panose="02040503050406030204" pitchFamily="18" charset="0"/>
              </a:rPr>
              <a:t>- the company is one of the few in the country to have surplus CO2 emissions that it sells on European exchanges</a:t>
            </a:r>
          </a:p>
          <a:p>
            <a:pPr lvl="0">
              <a:defRPr/>
            </a:pPr>
            <a:r>
              <a:rPr lang="en-US" sz="1600" dirty="0">
                <a:solidFill>
                  <a:prstClr val="white"/>
                </a:solidFill>
                <a:latin typeface="Cambria" panose="02040503050406030204" pitchFamily="18" charset="0"/>
                <a:ea typeface="Cambria" panose="02040503050406030204" pitchFamily="18" charset="0"/>
              </a:rPr>
              <a:t>- we also sell the property rights (green certificates) obtained for the production of "green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lvl="0">
              <a:defRPr/>
            </a:pPr>
            <a:r>
              <a:rPr lang="en-US" sz="1600" b="1" u="sng" dirty="0">
                <a:solidFill>
                  <a:prstClr val="white"/>
                </a:solidFill>
                <a:latin typeface="Cambria" panose="02040503050406030204" pitchFamily="18" charset="0"/>
                <a:ea typeface="Cambria" panose="02040503050406030204" pitchFamily="18" charset="0"/>
              </a:rPr>
              <a:t>The city's ambitions in the field of energy and</a:t>
            </a:r>
          </a:p>
          <a:p>
            <a:pPr lvl="0">
              <a:defRPr/>
            </a:pPr>
            <a:r>
              <a:rPr lang="en-US" sz="1600" b="1" u="sng" dirty="0">
                <a:solidFill>
                  <a:prstClr val="white"/>
                </a:solidFill>
                <a:latin typeface="Cambria" panose="02040503050406030204" pitchFamily="18" charset="0"/>
                <a:ea typeface="Cambria" panose="02040503050406030204" pitchFamily="18" charset="0"/>
              </a:rPr>
              <a:t>emission reduction for the upcoming 10 years:</a:t>
            </a:r>
          </a:p>
          <a:p>
            <a:pPr lvl="0">
              <a:defRPr/>
            </a:pPr>
            <a:r>
              <a:rPr lang="en-US" sz="1600" dirty="0">
                <a:solidFill>
                  <a:prstClr val="white"/>
                </a:solidFill>
                <a:latin typeface="Cambria" panose="02040503050406030204" pitchFamily="18" charset="0"/>
                <a:ea typeface="Cambria" panose="02040503050406030204" pitchFamily="18" charset="0"/>
              </a:rPr>
              <a:t>- build a photovoltaic plant</a:t>
            </a:r>
          </a:p>
          <a:p>
            <a:pPr lvl="0">
              <a:defRPr/>
            </a:pPr>
            <a:r>
              <a:rPr lang="en-US" sz="1600" dirty="0">
                <a:solidFill>
                  <a:prstClr val="white"/>
                </a:solidFill>
                <a:latin typeface="Cambria" panose="02040503050406030204" pitchFamily="18" charset="0"/>
                <a:ea typeface="Cambria" panose="02040503050406030204" pitchFamily="18" charset="0"/>
              </a:rPr>
              <a:t>- in the near future, production of heat and electricity from RDF fuel, which in </a:t>
            </a:r>
            <a:r>
              <a:rPr lang="en-US" sz="1600" dirty="0" err="1">
                <a:solidFill>
                  <a:prstClr val="white"/>
                </a:solidFill>
                <a:latin typeface="Cambria" panose="02040503050406030204" pitchFamily="18" charset="0"/>
                <a:ea typeface="Cambria" panose="02040503050406030204" pitchFamily="18" charset="0"/>
              </a:rPr>
              <a:t>Plonsk</a:t>
            </a:r>
            <a:r>
              <a:rPr lang="en-US" sz="1600" dirty="0">
                <a:solidFill>
                  <a:prstClr val="white"/>
                </a:solidFill>
                <a:latin typeface="Cambria" panose="02040503050406030204" pitchFamily="18" charset="0"/>
                <a:ea typeface="Cambria" panose="02040503050406030204" pitchFamily="18" charset="0"/>
              </a:rPr>
              <a:t> is separated in the waste separation plant.</a:t>
            </a:r>
          </a:p>
          <a:p>
            <a:pPr lvl="0">
              <a:defRPr/>
            </a:pPr>
            <a:r>
              <a:rPr lang="en-US" sz="1600" dirty="0">
                <a:solidFill>
                  <a:prstClr val="white"/>
                </a:solidFill>
                <a:latin typeface="Cambria" panose="02040503050406030204" pitchFamily="18" charset="0"/>
                <a:ea typeface="Cambria" panose="02040503050406030204" pitchFamily="18" charset="0"/>
              </a:rPr>
              <a:t>It can produce about 150 thousand GJ of energy per year.</a:t>
            </a:r>
          </a:p>
        </p:txBody>
      </p:sp>
      <p:pic>
        <p:nvPicPr>
          <p:cNvPr id="10" name="Obraz 9">
            <a:extLst>
              <a:ext uri="{FF2B5EF4-FFF2-40B4-BE49-F238E27FC236}">
                <a16:creationId xmlns:a16="http://schemas.microsoft.com/office/drawing/2014/main" id="{D7059802-0696-4F11-B105-AA32DAB504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70530" y="266681"/>
            <a:ext cx="937814" cy="1030131"/>
          </a:xfrm>
          <a:prstGeom prst="rect">
            <a:avLst/>
          </a:prstGeom>
        </p:spPr>
      </p:pic>
    </p:spTree>
    <p:extLst>
      <p:ext uri="{BB962C8B-B14F-4D97-AF65-F5344CB8AC3E}">
        <p14:creationId xmlns:p14="http://schemas.microsoft.com/office/powerpoint/2010/main" val="1899735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0" y="-15223"/>
            <a:ext cx="4572000" cy="6089869"/>
          </a:xfrm>
          <a:prstGeom prst="rect">
            <a:avLst/>
          </a:prstGeom>
        </p:spPr>
      </p:pic>
      <p:pic>
        <p:nvPicPr>
          <p:cNvPr id="2" name="Obraz 1">
            <a:extLst>
              <a:ext uri="{FF2B5EF4-FFF2-40B4-BE49-F238E27FC236}">
                <a16:creationId xmlns:a16="http://schemas.microsoft.com/office/drawing/2014/main" id="{8773F0AC-8CA1-4839-9447-9BDA5A86BEA4}"/>
              </a:ext>
            </a:extLst>
          </p:cNvPr>
          <p:cNvPicPr>
            <a:picLocks noChangeAspect="1"/>
          </p:cNvPicPr>
          <p:nvPr/>
        </p:nvPicPr>
        <p:blipFill>
          <a:blip r:embed="rId3"/>
          <a:stretch>
            <a:fillRect/>
          </a:stretch>
        </p:blipFill>
        <p:spPr>
          <a:xfrm>
            <a:off x="36096" y="8878"/>
            <a:ext cx="9144000" cy="6059424"/>
          </a:xfrm>
          <a:prstGeom prst="rect">
            <a:avLst/>
          </a:prstGeom>
        </p:spPr>
      </p:pic>
      <p:sp>
        <p:nvSpPr>
          <p:cNvPr id="7" name="pole tekstowe 6">
            <a:extLst>
              <a:ext uri="{FF2B5EF4-FFF2-40B4-BE49-F238E27FC236}">
                <a16:creationId xmlns:a16="http://schemas.microsoft.com/office/drawing/2014/main" id="{A6DC9839-A305-49C5-BAF7-6DE1759FE419}"/>
              </a:ext>
            </a:extLst>
          </p:cNvPr>
          <p:cNvSpPr txBox="1"/>
          <p:nvPr/>
        </p:nvSpPr>
        <p:spPr>
          <a:xfrm>
            <a:off x="130082" y="878210"/>
            <a:ext cx="5795493" cy="3293209"/>
          </a:xfrm>
          <a:prstGeom prst="rect">
            <a:avLst/>
          </a:prstGeom>
          <a:noFill/>
        </p:spPr>
        <p:txBody>
          <a:bodyPr wrap="square" rtlCol="0">
            <a:spAutoFit/>
          </a:bodyPr>
          <a:lstStyle/>
          <a:p>
            <a:pPr lvl="0">
              <a:defRPr/>
            </a:pPr>
            <a:r>
              <a:rPr lang="en-US" sz="1600" b="1" u="sng">
                <a:solidFill>
                  <a:prstClr val="white"/>
                </a:solidFill>
                <a:latin typeface="Cambria" panose="02040503050406030204" pitchFamily="18" charset="0"/>
                <a:ea typeface="Cambria" panose="02040503050406030204" pitchFamily="18" charset="0"/>
              </a:rPr>
              <a:t>The most successful projects in the field of energy</a:t>
            </a:r>
          </a:p>
          <a:p>
            <a:pPr lvl="0">
              <a:defRPr/>
            </a:pPr>
            <a:r>
              <a:rPr lang="en-US" sz="1600" b="1" u="sng">
                <a:solidFill>
                  <a:prstClr val="white"/>
                </a:solidFill>
                <a:latin typeface="Cambria" panose="02040503050406030204" pitchFamily="18" charset="0"/>
                <a:ea typeface="Cambria" panose="02040503050406030204" pitchFamily="18" charset="0"/>
              </a:rPr>
              <a:t>and emission reduction</a:t>
            </a:r>
            <a:r>
              <a:rPr lang="pl-PL" sz="1600" b="1" u="sng">
                <a:solidFill>
                  <a:prstClr val="white"/>
                </a:solidFill>
                <a:latin typeface="Cambria" panose="02040503050406030204" pitchFamily="18" charset="0"/>
                <a:ea typeface="Cambria" panose="02040503050406030204" pitchFamily="18" charset="0"/>
              </a:rPr>
              <a:t>: </a:t>
            </a:r>
          </a:p>
          <a:p>
            <a:pPr lvl="0">
              <a:defRPr/>
            </a:pPr>
            <a:r>
              <a:rPr lang="en-US" sz="1600">
                <a:solidFill>
                  <a:prstClr val="white"/>
                </a:solidFill>
                <a:latin typeface="Cambria" panose="02040503050406030204" pitchFamily="18" charset="0"/>
                <a:ea typeface="Cambria" panose="02040503050406030204" pitchFamily="18" charset="0"/>
              </a:rPr>
              <a:t>- "Renewable energy sources in the Municipality of </a:t>
            </a:r>
            <a:r>
              <a:rPr lang="en-US" sz="1600" err="1">
                <a:solidFill>
                  <a:prstClr val="white"/>
                </a:solidFill>
                <a:latin typeface="Cambria" panose="02040503050406030204" pitchFamily="18" charset="0"/>
                <a:ea typeface="Cambria" panose="02040503050406030204" pitchFamily="18" charset="0"/>
              </a:rPr>
              <a:t>Mikołajki</a:t>
            </a:r>
            <a:r>
              <a:rPr lang="en-US" sz="1600">
                <a:solidFill>
                  <a:prstClr val="white"/>
                </a:solidFill>
                <a:latin typeface="Cambria" panose="02040503050406030204" pitchFamily="18" charset="0"/>
                <a:ea typeface="Cambria" panose="02040503050406030204" pitchFamily="18" charset="0"/>
              </a:rPr>
              <a:t> </a:t>
            </a:r>
            <a:r>
              <a:rPr lang="en-US" sz="1600" err="1">
                <a:solidFill>
                  <a:prstClr val="white"/>
                </a:solidFill>
                <a:latin typeface="Cambria" panose="02040503050406030204" pitchFamily="18" charset="0"/>
                <a:ea typeface="Cambria" panose="02040503050406030204" pitchFamily="18" charset="0"/>
              </a:rPr>
              <a:t>Pomorskie</a:t>
            </a:r>
            <a:r>
              <a:rPr lang="en-US" sz="1600">
                <a:solidFill>
                  <a:prstClr val="white"/>
                </a:solidFill>
                <a:latin typeface="Cambria" panose="02040503050406030204" pitchFamily="18" charset="0"/>
                <a:ea typeface="Cambria" panose="02040503050406030204" pitchFamily="18" charset="0"/>
              </a:rPr>
              <a:t> and in the City and Municipality of </a:t>
            </a:r>
            <a:r>
              <a:rPr lang="en-US" sz="1600" err="1">
                <a:solidFill>
                  <a:prstClr val="white"/>
                </a:solidFill>
                <a:latin typeface="Cambria" panose="02040503050406030204" pitchFamily="18" charset="0"/>
                <a:ea typeface="Cambria" panose="02040503050406030204" pitchFamily="18" charset="0"/>
              </a:rPr>
              <a:t>Sztum</a:t>
            </a:r>
            <a:r>
              <a:rPr lang="en-US" sz="1600">
                <a:solidFill>
                  <a:prstClr val="white"/>
                </a:solidFill>
                <a:latin typeface="Cambria" panose="02040503050406030204" pitchFamily="18" charset="0"/>
                <a:ea typeface="Cambria" panose="02040503050406030204" pitchFamily="18" charset="0"/>
              </a:rPr>
              <a:t>"</a:t>
            </a:r>
          </a:p>
          <a:p>
            <a:pPr lvl="0">
              <a:defRPr/>
            </a:pPr>
            <a:r>
              <a:rPr lang="en-US" sz="1600">
                <a:solidFill>
                  <a:prstClr val="white"/>
                </a:solidFill>
                <a:latin typeface="Cambria" panose="02040503050406030204" pitchFamily="18" charset="0"/>
                <a:ea typeface="Cambria" panose="02040503050406030204" pitchFamily="18" charset="0"/>
              </a:rPr>
              <a:t>- "Improving energy efficiency in the MOF </a:t>
            </a:r>
            <a:r>
              <a:rPr lang="en-US" sz="1600" err="1">
                <a:solidFill>
                  <a:prstClr val="white"/>
                </a:solidFill>
                <a:latin typeface="Cambria" panose="02040503050406030204" pitchFamily="18" charset="0"/>
                <a:ea typeface="Cambria" panose="02040503050406030204" pitchFamily="18" charset="0"/>
              </a:rPr>
              <a:t>Malbork</a:t>
            </a:r>
            <a:r>
              <a:rPr lang="en-US" sz="1600">
                <a:solidFill>
                  <a:prstClr val="white"/>
                </a:solidFill>
                <a:latin typeface="Cambria" panose="02040503050406030204" pitchFamily="18" charset="0"/>
                <a:ea typeface="Cambria" panose="02040503050406030204" pitchFamily="18" charset="0"/>
              </a:rPr>
              <a:t> - </a:t>
            </a:r>
            <a:r>
              <a:rPr lang="en-US" sz="1600" err="1">
                <a:solidFill>
                  <a:prstClr val="white"/>
                </a:solidFill>
                <a:latin typeface="Cambria" panose="02040503050406030204" pitchFamily="18" charset="0"/>
                <a:ea typeface="Cambria" panose="02040503050406030204" pitchFamily="18" charset="0"/>
              </a:rPr>
              <a:t>Sztum</a:t>
            </a:r>
            <a:r>
              <a:rPr lang="en-US" sz="1600">
                <a:solidFill>
                  <a:prstClr val="white"/>
                </a:solidFill>
                <a:latin typeface="Cambria" panose="02040503050406030204" pitchFamily="18" charset="0"/>
                <a:ea typeface="Cambria" panose="02040503050406030204" pitchFamily="18" charset="0"/>
              </a:rPr>
              <a:t> (street lighting) area" with the installation of a lighting control system.</a:t>
            </a:r>
          </a:p>
          <a:p>
            <a:pPr lvl="0">
              <a:defRPr/>
            </a:pPr>
            <a:endParaRPr lang="en-US" sz="1600">
              <a:solidFill>
                <a:prstClr val="white"/>
              </a:solidFill>
              <a:latin typeface="Cambria" panose="02040503050406030204" pitchFamily="18" charset="0"/>
              <a:ea typeface="Cambria" panose="02040503050406030204" pitchFamily="18" charset="0"/>
            </a:endParaRPr>
          </a:p>
          <a:p>
            <a:pPr lvl="0">
              <a:defRPr/>
            </a:pPr>
            <a:r>
              <a:rPr lang="en-US" sz="1600">
                <a:solidFill>
                  <a:prstClr val="white"/>
                </a:solidFill>
                <a:latin typeface="Cambria" panose="02040503050406030204" pitchFamily="18" charset="0"/>
                <a:ea typeface="Cambria" panose="02040503050406030204" pitchFamily="18" charset="0"/>
              </a:rPr>
              <a:t>A total of 208 RES installations were installed, including 1,641 in the area of the City and Commune of </a:t>
            </a:r>
            <a:r>
              <a:rPr lang="en-US" sz="1600" err="1">
                <a:solidFill>
                  <a:prstClr val="white"/>
                </a:solidFill>
                <a:latin typeface="Cambria" panose="02040503050406030204" pitchFamily="18" charset="0"/>
                <a:ea typeface="Cambria" panose="02040503050406030204" pitchFamily="18" charset="0"/>
              </a:rPr>
              <a:t>Sztum</a:t>
            </a:r>
            <a:r>
              <a:rPr lang="en-US" sz="1600">
                <a:solidFill>
                  <a:prstClr val="white"/>
                </a:solidFill>
                <a:latin typeface="Cambria" panose="02040503050406030204" pitchFamily="18" charset="0"/>
                <a:ea typeface="Cambria" panose="02040503050406030204" pitchFamily="18" charset="0"/>
              </a:rPr>
              <a:t> 127, and 2,771 lighting points were </a:t>
            </a:r>
            <a:r>
              <a:rPr lang="en-US" sz="1600" err="1">
                <a:solidFill>
                  <a:prstClr val="white"/>
                </a:solidFill>
                <a:latin typeface="Cambria" panose="02040503050406030204" pitchFamily="18" charset="0"/>
                <a:ea typeface="Cambria" panose="02040503050406030204" pitchFamily="18" charset="0"/>
              </a:rPr>
              <a:t>modernised</a:t>
            </a:r>
            <a:r>
              <a:rPr lang="en-US" sz="1600">
                <a:solidFill>
                  <a:prstClr val="white"/>
                </a:solidFill>
                <a:latin typeface="Cambria" panose="02040503050406030204" pitchFamily="18" charset="0"/>
                <a:ea typeface="Cambria" panose="02040503050406030204" pitchFamily="18" charset="0"/>
              </a:rPr>
              <a:t>.</a:t>
            </a:r>
          </a:p>
          <a:p>
            <a:pPr lvl="0">
              <a:defRPr/>
            </a:pPr>
            <a:r>
              <a:rPr lang="en-US" sz="1600">
                <a:solidFill>
                  <a:prstClr val="white"/>
                </a:solidFill>
                <a:latin typeface="Cambria" panose="02040503050406030204" pitchFamily="18" charset="0"/>
                <a:ea typeface="Cambria" panose="02040503050406030204" pitchFamily="18" charset="0"/>
              </a:rPr>
              <a:t>Estimated total annual decrease in greenhouse gas emissions - 1,057.19 </a:t>
            </a:r>
            <a:r>
              <a:rPr lang="en-US" sz="1600" err="1">
                <a:solidFill>
                  <a:prstClr val="white"/>
                </a:solidFill>
                <a:latin typeface="Cambria" panose="02040503050406030204" pitchFamily="18" charset="0"/>
                <a:ea typeface="Cambria" panose="02040503050406030204" pitchFamily="18" charset="0"/>
              </a:rPr>
              <a:t>tonnes</a:t>
            </a:r>
            <a:r>
              <a:rPr lang="en-US" sz="1600">
                <a:solidFill>
                  <a:prstClr val="white"/>
                </a:solidFill>
                <a:latin typeface="Cambria" panose="02040503050406030204" pitchFamily="18" charset="0"/>
                <a:ea typeface="Cambria" panose="02040503050406030204" pitchFamily="18" charset="0"/>
              </a:rPr>
              <a:t> of eq. of CO2.</a:t>
            </a:r>
            <a:endParaRPr kumimoji="0" lang="pl-PL" sz="1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 name="pole tekstowe 3">
            <a:extLst>
              <a:ext uri="{FF2B5EF4-FFF2-40B4-BE49-F238E27FC236}">
                <a16:creationId xmlns:a16="http://schemas.microsoft.com/office/drawing/2014/main" id="{A3357A2A-7887-4245-8D53-54BCE77072E5}"/>
              </a:ext>
            </a:extLst>
          </p:cNvPr>
          <p:cNvSpPr txBox="1"/>
          <p:nvPr/>
        </p:nvSpPr>
        <p:spPr>
          <a:xfrm>
            <a:off x="130082" y="174178"/>
            <a:ext cx="551540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Sztum</a:t>
            </a:r>
          </a:p>
        </p:txBody>
      </p:sp>
      <p:sp>
        <p:nvSpPr>
          <p:cNvPr id="8" name="Prostokąt 7">
            <a:extLst>
              <a:ext uri="{FF2B5EF4-FFF2-40B4-BE49-F238E27FC236}">
                <a16:creationId xmlns:a16="http://schemas.microsoft.com/office/drawing/2014/main" id="{60A64D6C-9F5B-43BE-AEF5-C7ED0F0AF6B2}"/>
              </a:ext>
            </a:extLst>
          </p:cNvPr>
          <p:cNvSpPr/>
          <p:nvPr/>
        </p:nvSpPr>
        <p:spPr>
          <a:xfrm>
            <a:off x="130082" y="4463702"/>
            <a:ext cx="5479381" cy="1077218"/>
          </a:xfrm>
          <a:prstGeom prst="rect">
            <a:avLst/>
          </a:prstGeom>
        </p:spPr>
        <p:txBody>
          <a:bodyPr wrap="square">
            <a:spAutoFit/>
          </a:bodyPr>
          <a:lstStyle/>
          <a:p>
            <a:pPr lvl="0">
              <a:defRPr/>
            </a:pPr>
            <a:r>
              <a:rPr lang="en-US" sz="1600" b="1" u="sng">
                <a:solidFill>
                  <a:prstClr val="white"/>
                </a:solidFill>
                <a:latin typeface="Cambria" panose="02040503050406030204" pitchFamily="18" charset="0"/>
                <a:ea typeface="Cambria" panose="02040503050406030204" pitchFamily="18" charset="0"/>
              </a:rPr>
              <a:t>The city's ambitions in the field of energy and</a:t>
            </a:r>
          </a:p>
          <a:p>
            <a:pPr lvl="0">
              <a:defRPr/>
            </a:pPr>
            <a:r>
              <a:rPr lang="en-US" sz="1600" b="1" u="sng">
                <a:solidFill>
                  <a:prstClr val="white"/>
                </a:solidFill>
                <a:latin typeface="Cambria" panose="02040503050406030204" pitchFamily="18" charset="0"/>
                <a:ea typeface="Cambria" panose="02040503050406030204" pitchFamily="18" charset="0"/>
              </a:rPr>
              <a:t>emission reduction for the upcoming 10 years:</a:t>
            </a:r>
          </a:p>
          <a:p>
            <a:pPr lvl="0">
              <a:defRPr/>
            </a:pPr>
            <a:r>
              <a:rPr lang="en-US" sz="1600">
                <a:solidFill>
                  <a:prstClr val="white"/>
                </a:solidFill>
                <a:latin typeface="Cambria" panose="02040503050406030204" pitchFamily="18" charset="0"/>
                <a:ea typeface="Cambria" panose="02040503050406030204" pitchFamily="18" charset="0"/>
              </a:rPr>
              <a:t>- a reduction in CO2 emissions of at least 40% by 2030 (Covenant of Mayors)</a:t>
            </a:r>
          </a:p>
        </p:txBody>
      </p:sp>
      <p:pic>
        <p:nvPicPr>
          <p:cNvPr id="14" name="Obraz 13"/>
          <p:cNvPicPr>
            <a:picLocks noChangeAspect="1"/>
          </p:cNvPicPr>
          <p:nvPr/>
        </p:nvPicPr>
        <p:blipFill>
          <a:blip r:embed="rId4"/>
          <a:stretch>
            <a:fillRect/>
          </a:stretch>
        </p:blipFill>
        <p:spPr>
          <a:xfrm>
            <a:off x="5742998" y="222962"/>
            <a:ext cx="1030781" cy="1346788"/>
          </a:xfrm>
          <a:prstGeom prst="rect">
            <a:avLst/>
          </a:prstGeom>
        </p:spPr>
      </p:pic>
      <p:pic>
        <p:nvPicPr>
          <p:cNvPr id="15" name="Obraz 14">
            <a:extLst>
              <a:ext uri="{FF2B5EF4-FFF2-40B4-BE49-F238E27FC236}">
                <a16:creationId xmlns:a16="http://schemas.microsoft.com/office/drawing/2014/main" id="{AA0BD07C-D08B-4644-86D1-1B5B12A2DE78}"/>
              </a:ext>
            </a:extLst>
          </p:cNvPr>
          <p:cNvPicPr>
            <a:picLocks noChangeAspect="1"/>
          </p:cNvPicPr>
          <p:nvPr/>
        </p:nvPicPr>
        <p:blipFill>
          <a:blip r:embed="rId5"/>
          <a:stretch>
            <a:fillRect/>
          </a:stretch>
        </p:blipFill>
        <p:spPr>
          <a:xfrm>
            <a:off x="7126965" y="159496"/>
            <a:ext cx="1713124" cy="707197"/>
          </a:xfrm>
          <a:prstGeom prst="rect">
            <a:avLst/>
          </a:prstGeom>
        </p:spPr>
      </p:pic>
    </p:spTree>
    <p:extLst>
      <p:ext uri="{BB962C8B-B14F-4D97-AF65-F5344CB8AC3E}">
        <p14:creationId xmlns:p14="http://schemas.microsoft.com/office/powerpoint/2010/main" val="1371836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2300" y="587915"/>
            <a:ext cx="5988615" cy="2431435"/>
          </a:xfrm>
          <a:prstGeom prst="rect">
            <a:avLst/>
          </a:prstGeom>
        </p:spPr>
        <p:txBody>
          <a:bodyPr wrap="square">
            <a:spAutoFit/>
          </a:bodyPr>
          <a:lstStyle/>
          <a:p>
            <a:pPr lvl="0">
              <a:defRPr/>
            </a:pPr>
            <a:r>
              <a:rPr lang="en-US" sz="1600" b="1" u="sng" dirty="0">
                <a:solidFill>
                  <a:prstClr val="white"/>
                </a:solidFill>
                <a:latin typeface="Cambria" panose="02040503050406030204" pitchFamily="18" charset="0"/>
                <a:ea typeface="Cambria" panose="02040503050406030204" pitchFamily="18" charset="0"/>
              </a:rPr>
              <a:t>The most successful projects in the field of energy</a:t>
            </a:r>
          </a:p>
          <a:p>
            <a:pPr lvl="0">
              <a:defRPr/>
            </a:pPr>
            <a:r>
              <a:rPr lang="en-US" sz="1600" b="1" u="sng" dirty="0">
                <a:solidFill>
                  <a:prstClr val="white"/>
                </a:solidFill>
                <a:latin typeface="Cambria" panose="02040503050406030204" pitchFamily="18" charset="0"/>
                <a:ea typeface="Cambria" panose="02040503050406030204" pitchFamily="18" charset="0"/>
              </a:rPr>
              <a:t>and emission reduction</a:t>
            </a:r>
            <a:r>
              <a:rPr lang="pl-PL" sz="1600" b="1" u="sng" dirty="0">
                <a:solidFill>
                  <a:prstClr val="white"/>
                </a:solidFill>
                <a:latin typeface="Cambria" panose="02040503050406030204" pitchFamily="18" charset="0"/>
                <a:ea typeface="Cambria" panose="02040503050406030204" pitchFamily="18" charset="0"/>
              </a:rPr>
              <a:t>: </a:t>
            </a:r>
          </a:p>
          <a:p>
            <a:pPr marL="285750" lvl="0" indent="-285750">
              <a:buFontTx/>
              <a:buChar char="-"/>
              <a:defRPr/>
            </a:pPr>
            <a:r>
              <a:rPr lang="en-US" sz="1500" dirty="0">
                <a:solidFill>
                  <a:prstClr val="white"/>
                </a:solidFill>
                <a:latin typeface="Cambria" pitchFamily="18" charset="0"/>
              </a:rPr>
              <a:t>Thermal </a:t>
            </a:r>
            <a:r>
              <a:rPr lang="en-US" sz="1500" dirty="0" err="1">
                <a:solidFill>
                  <a:prstClr val="white"/>
                </a:solidFill>
                <a:latin typeface="Cambria" pitchFamily="18" charset="0"/>
              </a:rPr>
              <a:t>modernisation</a:t>
            </a:r>
            <a:r>
              <a:rPr lang="en-US" sz="1500" dirty="0">
                <a:solidFill>
                  <a:prstClr val="white"/>
                </a:solidFill>
                <a:latin typeface="Cambria" pitchFamily="18" charset="0"/>
              </a:rPr>
              <a:t> of public (educational) facilities </a:t>
            </a:r>
          </a:p>
          <a:p>
            <a:pPr marL="285750" lvl="0" indent="-285750">
              <a:buFontTx/>
              <a:buChar char="-"/>
              <a:defRPr/>
            </a:pPr>
            <a:r>
              <a:rPr lang="en-US" sz="1500" dirty="0">
                <a:solidFill>
                  <a:prstClr val="white"/>
                </a:solidFill>
                <a:latin typeface="Cambria" pitchFamily="18" charset="0"/>
              </a:rPr>
              <a:t>Total project value: 21 178 185.59 PLN; subsidy: 14 046 912.53 PLN</a:t>
            </a:r>
          </a:p>
          <a:p>
            <a:pPr marL="285750" lvl="0" indent="-285750">
              <a:buFontTx/>
              <a:buChar char="-"/>
              <a:defRPr/>
            </a:pPr>
            <a:r>
              <a:rPr lang="en-US" sz="1500" dirty="0">
                <a:solidFill>
                  <a:prstClr val="white"/>
                </a:solidFill>
                <a:latin typeface="Cambria" pitchFamily="18" charset="0"/>
              </a:rPr>
              <a:t>Between 2018 and 2020, thermal </a:t>
            </a:r>
            <a:r>
              <a:rPr lang="en-US" sz="1500" dirty="0" err="1">
                <a:solidFill>
                  <a:prstClr val="white"/>
                </a:solidFill>
                <a:latin typeface="Cambria" pitchFamily="18" charset="0"/>
              </a:rPr>
              <a:t>modernisation</a:t>
            </a:r>
            <a:r>
              <a:rPr lang="en-US" sz="1500" dirty="0">
                <a:solidFill>
                  <a:prstClr val="white"/>
                </a:solidFill>
                <a:latin typeface="Cambria" pitchFamily="18" charset="0"/>
              </a:rPr>
              <a:t> of 12 educational institutions. </a:t>
            </a:r>
          </a:p>
          <a:p>
            <a:pPr marL="285750" lvl="0" indent="-285750">
              <a:buFontTx/>
              <a:buChar char="-"/>
              <a:defRPr/>
            </a:pPr>
            <a:r>
              <a:rPr lang="en-US" sz="1500" dirty="0">
                <a:solidFill>
                  <a:prstClr val="white"/>
                </a:solidFill>
                <a:latin typeface="Cambria" pitchFamily="18" charset="0"/>
              </a:rPr>
              <a:t>Result: reduction of final energy demand by over 60%. </a:t>
            </a:r>
            <a:r>
              <a:rPr lang="en-US" sz="1500" dirty="0" err="1">
                <a:solidFill>
                  <a:prstClr val="white"/>
                </a:solidFill>
                <a:latin typeface="Cambria" pitchFamily="18" charset="0"/>
              </a:rPr>
              <a:t>Modernisation</a:t>
            </a:r>
            <a:r>
              <a:rPr lang="en-US" sz="1500" dirty="0">
                <a:solidFill>
                  <a:prstClr val="white"/>
                </a:solidFill>
                <a:latin typeface="Cambria" pitchFamily="18" charset="0"/>
              </a:rPr>
              <a:t> and replacement of heating systems, including heat pumps, resulted in a 50% reduction in CO2 and other greenhouse gas emissions</a:t>
            </a:r>
            <a:endParaRPr kumimoji="0" lang="pl-PL" sz="1500" b="0" i="0" u="none" strike="noStrike" kern="1200" cap="none" spc="0" normalizeH="0" baseline="0" noProof="0" dirty="0">
              <a:ln>
                <a:noFill/>
              </a:ln>
              <a:solidFill>
                <a:prstClr val="white"/>
              </a:solidFill>
              <a:effectLst/>
              <a:uLnTx/>
              <a:uFillTx/>
              <a:latin typeface="Cambria" pitchFamily="18" charset="0"/>
              <a:ea typeface="+mn-ea"/>
              <a:cs typeface="+mn-cs"/>
            </a:endParaRPr>
          </a:p>
        </p:txBody>
      </p:sp>
      <p:sp>
        <p:nvSpPr>
          <p:cNvPr id="3" name="Prostokąt 7">
            <a:extLst>
              <a:ext uri="{FF2B5EF4-FFF2-40B4-BE49-F238E27FC236}">
                <a16:creationId xmlns:a16="http://schemas.microsoft.com/office/drawing/2014/main" id="{60A64D6C-9F5B-43BE-AEF5-C7ED0F0AF6B2}"/>
              </a:ext>
            </a:extLst>
          </p:cNvPr>
          <p:cNvSpPr/>
          <p:nvPr/>
        </p:nvSpPr>
        <p:spPr>
          <a:xfrm>
            <a:off x="72300" y="3046802"/>
            <a:ext cx="5765308" cy="2662267"/>
          </a:xfrm>
          <a:prstGeom prst="rect">
            <a:avLst/>
          </a:prstGeom>
        </p:spPr>
        <p:txBody>
          <a:bodyPr wrap="square">
            <a:spAutoFit/>
          </a:bodyPr>
          <a:lstStyle/>
          <a:p>
            <a:pPr lvl="0">
              <a:defRPr/>
            </a:pPr>
            <a:r>
              <a:rPr lang="en-US" sz="1600" b="1" u="sng" dirty="0">
                <a:solidFill>
                  <a:prstClr val="white"/>
                </a:solidFill>
                <a:latin typeface="Cambria" panose="02040503050406030204" pitchFamily="18" charset="0"/>
                <a:ea typeface="Cambria" panose="02040503050406030204" pitchFamily="18" charset="0"/>
              </a:rPr>
              <a:t>The city's ambitions in the field of energy and</a:t>
            </a:r>
          </a:p>
          <a:p>
            <a:pPr lvl="0">
              <a:defRPr/>
            </a:pPr>
            <a:r>
              <a:rPr lang="en-US" sz="1600" b="1" u="sng" dirty="0">
                <a:solidFill>
                  <a:prstClr val="white"/>
                </a:solidFill>
                <a:latin typeface="Cambria" panose="02040503050406030204" pitchFamily="18" charset="0"/>
                <a:ea typeface="Cambria" panose="02040503050406030204" pitchFamily="18" charset="0"/>
              </a:rPr>
              <a:t>emission reduction for the upcoming 10 years:</a:t>
            </a:r>
          </a:p>
          <a:p>
            <a:pPr marL="285750" lvl="0" indent="-285750">
              <a:buFontTx/>
              <a:buChar char="-"/>
              <a:defRPr/>
            </a:pPr>
            <a:r>
              <a:rPr lang="en-US" sz="1500" dirty="0">
                <a:solidFill>
                  <a:prstClr val="white"/>
                </a:solidFill>
                <a:latin typeface="Cambria" pitchFamily="18" charset="0"/>
              </a:rPr>
              <a:t>Striving to maintain zero-energy economic growth</a:t>
            </a:r>
          </a:p>
          <a:p>
            <a:pPr marL="285750" lvl="0" indent="-285750">
              <a:buFontTx/>
              <a:buChar char="-"/>
              <a:defRPr/>
            </a:pPr>
            <a:r>
              <a:rPr lang="en-US" sz="1500" dirty="0">
                <a:solidFill>
                  <a:prstClr val="white"/>
                </a:solidFill>
                <a:latin typeface="Cambria" pitchFamily="18" charset="0"/>
              </a:rPr>
              <a:t>Continuation of financial support for residents, aimed at eliminating inefficient heat sources</a:t>
            </a:r>
          </a:p>
          <a:p>
            <a:pPr marL="285750" lvl="0" indent="-285750">
              <a:buFontTx/>
              <a:buChar char="-"/>
              <a:defRPr/>
            </a:pPr>
            <a:r>
              <a:rPr lang="en-US" sz="1500" dirty="0">
                <a:solidFill>
                  <a:prstClr val="white"/>
                </a:solidFill>
                <a:latin typeface="Cambria" pitchFamily="18" charset="0"/>
              </a:rPr>
              <a:t>Increase the area of green areas by 10%</a:t>
            </a:r>
          </a:p>
          <a:p>
            <a:pPr marL="285750" lvl="0" indent="-285750">
              <a:buFontTx/>
              <a:buChar char="-"/>
              <a:defRPr/>
            </a:pPr>
            <a:r>
              <a:rPr lang="en-US" sz="1500" dirty="0">
                <a:solidFill>
                  <a:prstClr val="white"/>
                </a:solidFill>
                <a:latin typeface="Cambria" pitchFamily="18" charset="0"/>
              </a:rPr>
              <a:t>Reducing energy demand by 20% by saving energy and increasing energy efficiency (RES)</a:t>
            </a:r>
          </a:p>
          <a:p>
            <a:pPr marL="285750" lvl="0" indent="-285750">
              <a:buFontTx/>
              <a:buChar char="-"/>
              <a:defRPr/>
            </a:pPr>
            <a:r>
              <a:rPr lang="en-US" sz="1500" dirty="0">
                <a:solidFill>
                  <a:prstClr val="white"/>
                </a:solidFill>
                <a:latin typeface="Cambria" pitchFamily="18" charset="0"/>
              </a:rPr>
              <a:t>Reduce dependence on fossil fuels and increase the share of clean energy consumption by 20%</a:t>
            </a:r>
          </a:p>
          <a:p>
            <a:pPr marL="285750" lvl="0" indent="-285750">
              <a:buFontTx/>
              <a:buChar char="-"/>
              <a:defRPr/>
            </a:pPr>
            <a:r>
              <a:rPr lang="en-US" sz="1500" dirty="0">
                <a:solidFill>
                  <a:prstClr val="white"/>
                </a:solidFill>
                <a:latin typeface="Cambria" pitchFamily="18" charset="0"/>
              </a:rPr>
              <a:t>Reduce greenhouse gas emissions by at least 30%</a:t>
            </a:r>
            <a:endParaRPr kumimoji="0" lang="pl-PL" sz="1500" b="0" i="0" u="none" strike="noStrike" kern="1200" cap="none" spc="0" normalizeH="0" baseline="0" noProof="0" dirty="0">
              <a:ln>
                <a:noFill/>
              </a:ln>
              <a:solidFill>
                <a:prstClr val="white"/>
              </a:solidFill>
              <a:effectLst/>
              <a:uLnTx/>
              <a:uFillTx/>
              <a:latin typeface="Cambria" pitchFamily="18" charset="0"/>
              <a:ea typeface="+mn-ea"/>
              <a:cs typeface="+mn-cs"/>
            </a:endParaRPr>
          </a:p>
        </p:txBody>
      </p:sp>
      <p:pic>
        <p:nvPicPr>
          <p:cNvPr id="6" name="Bild 8" descr="This slide shows the beacon logo on the top and the logos of all project partners on the bottom (Navigant, adelphi, UfU, Energycities, Cres, Fciencias, National Trust Ecofund, OER, Environ, Seven7, Federal Ministry for the Environment, Nature Conservation and Nuclear Safety, European Climate Initiative EUKI). ">
            <a:extLst>
              <a:ext uri="{FF2B5EF4-FFF2-40B4-BE49-F238E27FC236}">
                <a16:creationId xmlns:a16="http://schemas.microsoft.com/office/drawing/2014/main" id="{144CEB83-BE08-4250-8290-27A7FE86E510}"/>
              </a:ext>
            </a:extLst>
          </p:cNvPr>
          <p:cNvPicPr/>
          <p:nvPr/>
        </p:nvPicPr>
        <p:blipFill>
          <a:blip r:embed="rId3" cstate="screen">
            <a:extLst>
              <a:ext uri="{28A0092B-C50C-407E-A947-70E740481C1C}">
                <a14:useLocalDpi xmlns:a14="http://schemas.microsoft.com/office/drawing/2010/main"/>
              </a:ext>
            </a:extLst>
          </a:blip>
          <a:srcRect/>
          <a:stretch/>
        </p:blipFill>
        <p:spPr>
          <a:xfrm>
            <a:off x="1" y="0"/>
            <a:ext cx="9144000" cy="233680"/>
          </a:xfrm>
          <a:prstGeom prst="rect">
            <a:avLst/>
          </a:prstGeom>
          <a:ln>
            <a:noFill/>
          </a:ln>
        </p:spPr>
      </p:pic>
      <p:sp>
        <p:nvSpPr>
          <p:cNvPr id="5" name="pole tekstowe 3">
            <a:extLst>
              <a:ext uri="{FF2B5EF4-FFF2-40B4-BE49-F238E27FC236}">
                <a16:creationId xmlns:a16="http://schemas.microsoft.com/office/drawing/2014/main" id="{A3357A2A-7887-4245-8D53-54BCE77072E5}"/>
              </a:ext>
            </a:extLst>
          </p:cNvPr>
          <p:cNvSpPr txBox="1"/>
          <p:nvPr/>
        </p:nvSpPr>
        <p:spPr>
          <a:xfrm>
            <a:off x="1568982" y="3140"/>
            <a:ext cx="251352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Zamość</a:t>
            </a:r>
          </a:p>
        </p:txBody>
      </p:sp>
    </p:spTree>
    <p:extLst>
      <p:ext uri="{BB962C8B-B14F-4D97-AF65-F5344CB8AC3E}">
        <p14:creationId xmlns:p14="http://schemas.microsoft.com/office/powerpoint/2010/main" val="11363071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Projekt niestandardowy">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Year xmlns="7a88e1a0-7302-42ec-9c53-9e1aaee0825b" xsi:nil="true"/>
    <ProjectDocumentCategory xmlns="7a88e1a0-7302-42ec-9c53-9e1aaee0825b">No Category</ProjectDocumentCategory>
    <EcofysConfidential xmlns="7a88e1a0-7302-42ec-9c53-9e1aaee0825b">false</EcofysConfidential>
    <Country xmlns="7a88e1a0-7302-42ec-9c53-9e1aaee0825b" xsi:nil="true"/>
    <Subcategory xmlns="7a88e1a0-7302-42ec-9c53-9e1aaee0825b" xsi:nil="true"/>
    <ProjectDocumentDescription xmlns="7a88e1a0-7302-42ec-9c53-9e1aaee0825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cofys Project Document" ma:contentTypeID="0x010100974A6E04F90D6345BEE7D5A0E2916AAD005769CF51E65214408213FA9551750C32" ma:contentTypeVersion="35" ma:contentTypeDescription="Create a new document." ma:contentTypeScope="" ma:versionID="9e0a448d06480e47e5421bdb16199d12">
  <xsd:schema xmlns:xsd="http://www.w3.org/2001/XMLSchema" xmlns:xs="http://www.w3.org/2001/XMLSchema" xmlns:p="http://schemas.microsoft.com/office/2006/metadata/properties" xmlns:ns2="7a88e1a0-7302-42ec-9c53-9e1aaee0825b" xmlns:ns3="0807df96-8fc6-4bd4-ac03-77344f302bd3" xmlns:ns4="faf9aa3f-7547-4950-990d-7218e172401d" targetNamespace="http://schemas.microsoft.com/office/2006/metadata/properties" ma:root="true" ma:fieldsID="8fe074b55cc794cf5da72053925063ef" ns2:_="" ns3:_="" ns4:_="">
    <xsd:import namespace="7a88e1a0-7302-42ec-9c53-9e1aaee0825b"/>
    <xsd:import namespace="0807df96-8fc6-4bd4-ac03-77344f302bd3"/>
    <xsd:import namespace="faf9aa3f-7547-4950-990d-7218e172401d"/>
    <xsd:element name="properties">
      <xsd:complexType>
        <xsd:sequence>
          <xsd:element name="documentManagement">
            <xsd:complexType>
              <xsd:all>
                <xsd:element ref="ns2:ProjectDocumentDescription" minOccurs="0"/>
                <xsd:element ref="ns2:ProjectDocumentCategory"/>
                <xsd:element ref="ns2:Year" minOccurs="0"/>
                <xsd:element ref="ns2:Country" minOccurs="0"/>
                <xsd:element ref="ns2:Subcategory" minOccurs="0"/>
                <xsd:element ref="ns2:EcofysConfidential"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88e1a0-7302-42ec-9c53-9e1aaee0825b" elementFormDefault="qualified">
    <xsd:import namespace="http://schemas.microsoft.com/office/2006/documentManagement/types"/>
    <xsd:import namespace="http://schemas.microsoft.com/office/infopath/2007/PartnerControls"/>
    <xsd:element name="ProjectDocumentDescription" ma:index="8" nillable="true" ma:displayName="Document Description" ma:internalName="ProjectDocumentDescription" ma:readOnly="false">
      <xsd:simpleType>
        <xsd:restriction base="dms:Note">
          <xsd:maxLength value="255"/>
        </xsd:restriction>
      </xsd:simpleType>
    </xsd:element>
    <xsd:element name="ProjectDocumentCategory" ma:index="9" ma:displayName="Document Category" ma:default="No Category" ma:format="Dropdown" ma:internalName="ProjectDocumentCategory" ma:readOnly="false">
      <xsd:simpleType>
        <xsd:restriction base="dms:Choice">
          <xsd:enumeration value="Proposal"/>
          <xsd:enumeration value="QCL"/>
          <xsd:enumeration value="Budget"/>
          <xsd:enumeration value="Contract"/>
          <xsd:enumeration value="Communication"/>
          <xsd:enumeration value="Minutes"/>
          <xsd:enumeration value="Data"/>
          <xsd:enumeration value="Report"/>
          <xsd:enumeration value="Background information"/>
          <xsd:enumeration value="Invoice"/>
          <xsd:enumeration value="Planning and control"/>
          <xsd:enumeration value="Presentation"/>
          <xsd:enumeration value="Image"/>
          <xsd:enumeration value="Sub-contract"/>
          <xsd:enumeration value="Drawing"/>
          <xsd:enumeration value="Analysis"/>
          <xsd:enumeration value="CV"/>
          <xsd:enumeration value="No Category"/>
          <xsd:enumeration value="Tender document"/>
          <xsd:enumeration value="Travel"/>
        </xsd:restriction>
      </xsd:simpleType>
    </xsd:element>
    <xsd:element name="Year" ma:index="10" nillable="true" ma:displayName="Year" ma:format="Dropdown" ma:internalName="Year" ma:readOnly="false">
      <xsd:simpleType>
        <xsd:restriction base="dms:Choice">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Country" ma:index="11" nillable="true" ma:displayName="Country" ma:format="Dropdown" ma:internalName="Country" ma:readOnly="false">
      <xsd:simpleType>
        <xsd:restriction base="dms:Choice">
          <xsd:enumeration value=".Africa (region)"/>
          <xsd:enumeration value=".APEC countries (region)"/>
          <xsd:enumeration value=".Asia (region)"/>
          <xsd:enumeration value=".EU (region)"/>
          <xsd:enumeration value=".Euromed (region)"/>
          <xsd:enumeration value=".Global/World (region)"/>
          <xsd:enumeration value=".Latin America (region)"/>
          <xsd:enumeration value=".MENA (region)"/>
          <xsd:enumeration value=".OHADA (region)"/>
          <xsd:enumeration value=".OPEC countries (region)"/>
          <xsd:enumeration value="Albania"/>
          <xsd:enumeration value="Algeria"/>
          <xsd:enumeration value="Angola"/>
          <xsd:enumeration value="Antigua and Barbuda"/>
          <xsd:enumeration value="Argentina"/>
          <xsd:enumeration value="Australia"/>
          <xsd:enumeration value="Austria"/>
          <xsd:enumeration value="Bahrain"/>
          <xsd:enumeration value="Barbados"/>
          <xsd:enumeration value="Belgium"/>
          <xsd:enumeration value="Belize"/>
          <xsd:enumeration value="Benelux"/>
          <xsd:enumeration value="Benin"/>
          <xsd:enumeration value="Benin"/>
          <xsd:enumeration value="Bolivia"/>
          <xsd:enumeration value="Bonaire"/>
          <xsd:enumeration value="Botswana"/>
          <xsd:enumeration value="Brazil"/>
          <xsd:enumeration value="Brunei"/>
          <xsd:enumeration value="Bulgaria"/>
          <xsd:enumeration value="Burkina Faso"/>
          <xsd:enumeration value="Burkina Faso"/>
          <xsd:enumeration value="Burundi"/>
          <xsd:enumeration value="Cameroon"/>
          <xsd:enumeration value="Canada"/>
          <xsd:enumeration value="Cape Verde"/>
          <xsd:enumeration value="Central African Republic"/>
          <xsd:enumeration value="Chad"/>
          <xsd:enumeration value="Chile"/>
          <xsd:enumeration value="Chinese Taipei"/>
          <xsd:enumeration value="Colombia"/>
          <xsd:enumeration value="Comoros"/>
          <xsd:enumeration value="Congo"/>
          <xsd:enumeration value="Costa Rica"/>
          <xsd:enumeration value="Cote d'Ivoire"/>
          <xsd:enumeration value="Cyprus"/>
          <xsd:enumeration value="Czech Republic"/>
          <xsd:enumeration value="Dem. Rep. Congo (Zaire)"/>
          <xsd:enumeration value="Denmark"/>
          <xsd:enumeration value="Djibouti"/>
          <xsd:enumeration value="Dominica"/>
          <xsd:enumeration value="Dominican Republic"/>
          <xsd:enumeration value="Ecuador"/>
          <xsd:enumeration value="Egypt"/>
          <xsd:enumeration value="El Salvador"/>
          <xsd:enumeration value="Equatorial Guinea"/>
          <xsd:enumeration value="Estonia"/>
          <xsd:enumeration value="Ethiopia"/>
          <xsd:enumeration value="Europe"/>
          <xsd:enumeration value="Finland"/>
          <xsd:enumeration value="France"/>
          <xsd:enumeration value="Gabon"/>
          <xsd:enumeration value="Gambia"/>
          <xsd:enumeration value="Germany"/>
          <xsd:enumeration value="Ghana"/>
          <xsd:enumeration value="Greece"/>
          <xsd:enumeration value="Grenada"/>
          <xsd:enumeration value="Guatemala"/>
          <xsd:enumeration value="Guinea"/>
          <xsd:enumeration value="Guinea Bissau"/>
          <xsd:enumeration value="Guyana"/>
          <xsd:enumeration value="Haiti"/>
          <xsd:enumeration value="Honduras"/>
          <xsd:enumeration value="Hong Kong, China"/>
          <xsd:enumeration value="Hungary"/>
          <xsd:enumeration value="Iceland"/>
          <xsd:enumeration value="India"/>
          <xsd:enumeration value="Indonesia"/>
          <xsd:enumeration value="Iran"/>
          <xsd:enumeration value="Iraq"/>
          <xsd:enumeration value="Ireland"/>
          <xsd:enumeration value="Israel"/>
          <xsd:enumeration value="Italy"/>
          <xsd:enumeration value="Ivory Coast"/>
          <xsd:enumeration value="Jamaica"/>
          <xsd:enumeration value="Japan"/>
          <xsd:enumeration value="Jordan"/>
          <xsd:enumeration value="Kazakhstan"/>
          <xsd:enumeration value="Kenya"/>
          <xsd:enumeration value="Korea, North"/>
          <xsd:enumeration value="Korea, South"/>
          <xsd:enumeration value="Kuwait"/>
          <xsd:enumeration value="Kyrgyzstan"/>
          <xsd:enumeration value="Latvia"/>
          <xsd:enumeration value="Lebanon"/>
          <xsd:enumeration value="Lesotho"/>
          <xsd:enumeration value="Liberia"/>
          <xsd:enumeration value="Libya"/>
          <xsd:enumeration value="Lithuania"/>
          <xsd:enumeration value="Luxembourg"/>
          <xsd:enumeration value="Madagascar"/>
          <xsd:enumeration value="Malawi"/>
          <xsd:enumeration value="Malaysia"/>
          <xsd:enumeration value="Maldives"/>
          <xsd:enumeration value="Mali"/>
          <xsd:enumeration value="Malta"/>
          <xsd:enumeration value="Mauritania"/>
          <xsd:enumeration value="Mauritius"/>
          <xsd:enumeration value="Mexico"/>
          <xsd:enumeration value="Moldova"/>
          <xsd:enumeration value="Mongolia"/>
          <xsd:enumeration value="Morocco"/>
          <xsd:enumeration value="Mozambique"/>
          <xsd:enumeration value="Myanmar"/>
          <xsd:enumeration value="Namibia"/>
          <xsd:enumeration value="Nepal"/>
          <xsd:enumeration value="New Zealand"/>
          <xsd:enumeration value="Nicaragua"/>
          <xsd:enumeration value="Niger"/>
          <xsd:enumeration value="Nigeria"/>
          <xsd:enumeration value="Oman"/>
          <xsd:enumeration value="Pakistan"/>
          <xsd:enumeration value="Palestinian territories"/>
          <xsd:enumeration value="Panama"/>
          <xsd:enumeration value="Papua New Guinea"/>
          <xsd:enumeration value="Paraguay"/>
          <xsd:enumeration value="People's Republic of China"/>
          <xsd:enumeration value="Peru"/>
          <xsd:enumeration value="Peru"/>
          <xsd:enumeration value="Philippines"/>
          <xsd:enumeration value="Poland"/>
          <xsd:enumeration value="Portugal"/>
          <xsd:enumeration value="Qatar"/>
          <xsd:enumeration value="Reunion"/>
          <xsd:enumeration value="Romania"/>
          <xsd:enumeration value="Russia"/>
          <xsd:enumeration value="Rwanda"/>
          <xsd:enumeration value="Saint Kitts and Nevis"/>
          <xsd:enumeration value="Saint Lucia"/>
          <xsd:enumeration value="Saint Vincent and the Grenadines"/>
          <xsd:enumeration value="São Tomé and Principe"/>
          <xsd:enumeration value="Saudi Arabia"/>
          <xsd:enumeration value="Senegal"/>
          <xsd:enumeration value="Seychelles"/>
          <xsd:enumeration value="Sierra Leone"/>
          <xsd:enumeration value="Singapore"/>
          <xsd:enumeration value="Singapore"/>
          <xsd:enumeration value="Slovakia"/>
          <xsd:enumeration value="Slovenia"/>
          <xsd:enumeration value="Somalia"/>
          <xsd:enumeration value="South Africa"/>
          <xsd:enumeration value="Spain"/>
          <xsd:enumeration value="Sri Lanka"/>
          <xsd:enumeration value="Sudan"/>
          <xsd:enumeration value="Suriname"/>
          <xsd:enumeration value="Swaziland"/>
          <xsd:enumeration value="Sweden"/>
          <xsd:enumeration value="Switzerland"/>
          <xsd:enumeration value="Syria"/>
          <xsd:enumeration value="Taiwan"/>
          <xsd:enumeration value="Tajikistan"/>
          <xsd:enumeration value="Tanzania"/>
          <xsd:enumeration value="Thailand"/>
          <xsd:enumeration value="The Bahamas"/>
          <xsd:enumeration value="The Netherlands"/>
          <xsd:enumeration value="Togo"/>
          <xsd:enumeration value="Trinidad and Tobago"/>
          <xsd:enumeration value="Tunisia"/>
          <xsd:enumeration value="Turkey"/>
          <xsd:enumeration value="Turkmenistan"/>
          <xsd:enumeration value="Uganda"/>
          <xsd:enumeration value="Ukraine"/>
          <xsd:enumeration value="United Arab Emirates"/>
          <xsd:enumeration value="United Kingdom"/>
          <xsd:enumeration value="United States"/>
          <xsd:enumeration value="Uruguay"/>
          <xsd:enumeration value="Uzbekistan"/>
          <xsd:enumeration value="Venezuela"/>
          <xsd:enumeration value="Vietnam"/>
          <xsd:enumeration value="Yemen"/>
          <xsd:enumeration value="Zambia"/>
          <xsd:enumeration value="Zanzibar"/>
          <xsd:enumeration value="Zimbabwe"/>
        </xsd:restriction>
      </xsd:simpleType>
    </xsd:element>
    <xsd:element name="Subcategory" ma:index="12" nillable="true" ma:displayName="Sub category" ma:format="Dropdown" ma:internalName="Subcategory" ma:readOnly="false">
      <xsd:simpleType>
        <xsd:restriction base="dms:Choice">
          <xsd:enumeration value="None"/>
        </xsd:restriction>
      </xsd:simpleType>
    </xsd:element>
    <xsd:element name="EcofysConfidential" ma:index="13" nillable="true" ma:displayName="Confidential" ma:default="0" ma:internalName="EcofysConfidential"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807df96-8fc6-4bd4-ac03-77344f302bd3"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f9aa3f-7547-4950-990d-7218e172401d" elementFormDefault="qualified">
    <xsd:import namespace="http://schemas.microsoft.com/office/2006/documentManagement/types"/>
    <xsd:import namespace="http://schemas.microsoft.com/office/infopath/2007/PartnerControls"/>
    <xsd:element name="SharedWithUsers" ma:index="2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A8DE1C-6E93-4DD1-8EFE-599AE6BD481A}">
  <ds:schemaRefs>
    <ds:schemaRef ds:uri="http://purl.org/dc/terms/"/>
    <ds:schemaRef ds:uri="http://schemas.openxmlformats.org/package/2006/metadata/core-properties"/>
    <ds:schemaRef ds:uri="http://schemas.microsoft.com/office/2006/documentManagement/types"/>
    <ds:schemaRef ds:uri="7a88e1a0-7302-42ec-9c53-9e1aaee0825b"/>
    <ds:schemaRef ds:uri="http://purl.org/dc/elements/1.1/"/>
    <ds:schemaRef ds:uri="http://schemas.microsoft.com/office/2006/metadata/properties"/>
    <ds:schemaRef ds:uri="http://schemas.microsoft.com/office/infopath/2007/PartnerControls"/>
    <ds:schemaRef ds:uri="faf9aa3f-7547-4950-990d-7218e172401d"/>
    <ds:schemaRef ds:uri="0807df96-8fc6-4bd4-ac03-77344f302bd3"/>
    <ds:schemaRef ds:uri="http://www.w3.org/XML/1998/namespace"/>
    <ds:schemaRef ds:uri="http://purl.org/dc/dcmitype/"/>
  </ds:schemaRefs>
</ds:datastoreItem>
</file>

<file path=customXml/itemProps2.xml><?xml version="1.0" encoding="utf-8"?>
<ds:datastoreItem xmlns:ds="http://schemas.openxmlformats.org/officeDocument/2006/customXml" ds:itemID="{2205B8AC-2EBC-407C-8EC2-8CD7C22405AE}">
  <ds:schemaRefs>
    <ds:schemaRef ds:uri="http://schemas.microsoft.com/sharepoint/v3/contenttype/forms"/>
  </ds:schemaRefs>
</ds:datastoreItem>
</file>

<file path=customXml/itemProps3.xml><?xml version="1.0" encoding="utf-8"?>
<ds:datastoreItem xmlns:ds="http://schemas.openxmlformats.org/officeDocument/2006/customXml" ds:itemID="{A7B94C82-E874-4BB4-BD51-A09280FCA1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88e1a0-7302-42ec-9c53-9e1aaee0825b"/>
    <ds:schemaRef ds:uri="0807df96-8fc6-4bd4-ac03-77344f302bd3"/>
    <ds:schemaRef ds:uri="faf9aa3f-7547-4950-990d-7218e17240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BEACON_PPT Template_final_compressed_print</Template>
  <TotalTime>27</TotalTime>
  <Words>1535</Words>
  <Application>Microsoft Office PowerPoint</Application>
  <PresentationFormat>On-screen Show (4:3)</PresentationFormat>
  <Paragraphs>136</Paragraphs>
  <Slides>9</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Arial</vt:lpstr>
      <vt:lpstr>Calibri</vt:lpstr>
      <vt:lpstr>Cambria</vt:lpstr>
      <vt:lpstr>Constantia</vt:lpstr>
      <vt:lpstr>Symbol</vt:lpstr>
      <vt:lpstr>Times New Roman</vt:lpstr>
      <vt:lpstr>Wingdings</vt:lpstr>
      <vt:lpstr>1_Projekt niestandardowy</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presentation</dc:title>
  <dc:subject/>
  <dc:creator>Iwona Korohoda</dc:creator>
  <cp:keywords/>
  <dc:description/>
  <cp:lastModifiedBy>Arnold Bruhin</cp:lastModifiedBy>
  <cp:revision>2</cp:revision>
  <cp:lastPrinted>2018-09-20T15:29:02Z</cp:lastPrinted>
  <dcterms:created xsi:type="dcterms:W3CDTF">2020-09-29T10:57:37Z</dcterms:created>
  <dcterms:modified xsi:type="dcterms:W3CDTF">2020-10-14T10:17:34Z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0x010100974A6E04F90D6345BEE7D5A0E2916AAD005769CF51E65214408213FA9551750C32</vt:lpwstr>
  </property>
  <property fmtid="{D5CDD505-2E9C-101B-9397-08002B2CF9AE}" pid="3" name="AuthorIds_UIVersion_1">
    <vt:lpwstr>218,498</vt:lpwstr>
  </property>
  <property fmtid="{D5CDD505-2E9C-101B-9397-08002B2CF9AE}" pid="4" name="Order">
    <vt:r8>692500</vt:r8>
  </property>
</Properties>
</file>