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72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68CA-DB6A-61C4-EEF4-CE6CC4012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43D48-834E-9AED-CE24-94E78BA4C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355E4-4BC3-14FC-BFFA-225B3E7EA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C7BDC-0355-C6B7-3306-5462E16A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27313-AF51-1800-73A3-A77C36B3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38108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7109-3D14-3E54-EF31-9B30B173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E67AF-0058-F62D-EDE6-EBF4C72FF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5FAD6-1029-827E-C82C-52E9783F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9567E-831A-B3FD-8BB2-13D588CD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701B8-D1EE-9760-10E1-436B4DBD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74143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DB08B-2954-22B8-4ED9-EC2AC5AB1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AA024-668A-2279-85B1-8400EE5C1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1A682-6168-7CD0-3F1B-3057F4AC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8D7B-5B27-D939-763E-3BC803F3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FA5A-1704-90FE-C71D-7FB656B4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34340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EBC7-28D0-73B7-0671-23ED3CD1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B69E1-B05D-4F17-FF07-3242964C3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D19E2-0678-26CE-7306-B919772DB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E857B-A7D7-EF43-D947-A84A2017A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72DD8-8194-80F4-CC59-F7E47EF3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79420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42833-030F-511F-5129-09F09D1B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B6E93-7C0D-AFB5-B99E-3DB64D5AE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AF5F4-FD0D-470C-6268-D5A74BDA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987D-F692-B296-8E11-A36A7D1E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85431-C7BA-9E5A-64A0-D2ED8E4B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94296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5CE2-32E9-F62C-7618-BBFAB40B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2CD90-74E1-C5A7-FA4C-C19908E48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8EF97-C60E-6D4E-4F35-3423BF4A4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141AE-2BFC-B86C-029B-386C242E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8E119-5551-1B3F-B8D8-CB36A000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10C1A-AB84-76F9-8EC5-89D900A0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52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E2B7-5D9D-D070-C654-7E824A4B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9672A-211A-AFAD-31C1-0F58C3F87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4CAA7-22EE-9E3A-3296-38C59F888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F2B69-4334-AF92-A8EA-627DE1C2B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15B74-6946-6C0C-4A2C-C4A7DF306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46000-420C-B33C-0DDD-3C9F95D0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8A6AA-2249-F092-B2C8-91468C66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A9985-D51E-CC44-DFBC-F69D37B9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161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9F8B-7489-6F58-699E-7E6C03DB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71388B-ECDF-53A9-DB78-CE2180AB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FA93F-E0D2-757D-3A6E-9EBCEF46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98773-CA3D-A2A8-79DA-B6744EF6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27422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94333-CCE2-9D8F-6219-C54EEC86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756D6-B02B-E876-A8A1-F8901DB08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3A5EB-6206-A06E-4A7A-6BFC9A06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237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6DBB-1DE9-3FAE-5D69-4CD351AC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CDBC-DCDF-DC41-2662-E2FABE76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1979B-330F-4A5A-468A-6632B15E2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01810-38C3-36E2-B163-7FC8A3E9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38033-8615-9399-F28E-DF53A1CC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F0E26-6063-9717-6008-1D0B0E598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00824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0712-F858-181C-F9F5-DEB9454F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662D7-6B94-DDAE-5E18-3A4F37565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EDFD2-EF98-66A8-E9EE-FC5C2130F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6A46D-0FAD-AF21-D884-A30C5BF4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DAA05-10B9-5786-E2CE-2F87E588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4B429-6AB7-43E0-D95B-3218963A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42249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0842CD-E2A1-F62A-B853-98565364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FA6D5-6CF1-7F24-C677-CC38454C8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BBA41-06A5-EAB0-9080-FA844C802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9D94-D681-064E-BEA1-D93DD7465655}" type="datetimeFigureOut">
              <a:rPr lang="en-RO" smtClean="0"/>
              <a:t>19.02.2024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8BF3F-5853-2CCE-E3F9-B6AFFB859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3173-44F1-5E55-7888-33540C7D8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BEF55-638F-8441-8E1F-EC4510B1AD35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63816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noca.eu/app/uploads/2023/05/KNOCA_2023_Climate-assemblies_emerging-trends-challenges-and-opportunities.pdf" TargetMode="External"/><Relationship Id="rId2" Type="http://schemas.openxmlformats.org/officeDocument/2006/relationships/hyperlink" Target="https://www.buergerrat.de/en/news/climate-action-through-citizens-assemblies/climate-assemblies-worldwi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Raising Their Hands">
            <a:extLst>
              <a:ext uri="{FF2B5EF4-FFF2-40B4-BE49-F238E27FC236}">
                <a16:creationId xmlns:a16="http://schemas.microsoft.com/office/drawing/2014/main" id="{B94AE4BC-26C0-FD92-DF91-05B1DF2A8D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0" r="1" b="7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181BD-008D-177C-3255-71A992097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RO" sz="5200">
                <a:solidFill>
                  <a:srgbClr val="FFFFFF"/>
                </a:solidFill>
              </a:rPr>
              <a:t>Debunking myths and countering climate misinformation in 2024: All Hands on Deck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54199-EE5C-69C3-DC16-B8516FCD0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2200">
                <a:solidFill>
                  <a:srgbClr val="FFFFFF"/>
                </a:solidFill>
              </a:rPr>
              <a:t>C</a:t>
            </a:r>
            <a:r>
              <a:rPr lang="en-RO" sz="2200">
                <a:solidFill>
                  <a:srgbClr val="FFFFFF"/>
                </a:solidFill>
              </a:rPr>
              <a:t>orina Murafa, Energy &amp; Climate Policy Expert</a:t>
            </a:r>
          </a:p>
          <a:p>
            <a:endParaRPr lang="en-RO" sz="2200">
              <a:solidFill>
                <a:srgbClr val="FFFFFF"/>
              </a:solidFill>
            </a:endParaRPr>
          </a:p>
          <a:p>
            <a:r>
              <a:rPr lang="en-RO" sz="2200">
                <a:solidFill>
                  <a:srgbClr val="FFFFFF"/>
                </a:solidFill>
              </a:rPr>
              <a:t>20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02073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3D6FF-89E4-8E8B-D97E-70A76863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RO" sz="3800" dirty="0"/>
              <a:t>Idea #3 for a Mayor: Green schools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65C8A3-D171-E3C9-601F-60604C239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1800" dirty="0"/>
              <a:t>Green schools (evidence: </a:t>
            </a:r>
            <a:r>
              <a:rPr lang="en-GB" sz="1800" i="1" dirty="0"/>
              <a:t>environmental quality and young people’s well-being are inextricably linked + improved attainment, results, focus </a:t>
            </a:r>
            <a:r>
              <a:rPr lang="en-GB" sz="1800" i="1"/>
              <a:t>on other topics</a:t>
            </a:r>
            <a:r>
              <a:rPr lang="en-GB" sz="1800"/>
              <a:t>)</a:t>
            </a:r>
            <a:endParaRPr lang="en-US" sz="1800" dirty="0"/>
          </a:p>
          <a:p>
            <a:r>
              <a:rPr lang="en-US" sz="1800" dirty="0" err="1"/>
              <a:t>Programmes</a:t>
            </a:r>
            <a:r>
              <a:rPr lang="en-US" sz="1800" dirty="0"/>
              <a:t> for climate education in schools</a:t>
            </a:r>
          </a:p>
          <a:p>
            <a:r>
              <a:rPr lang="en-US" sz="1800" dirty="0"/>
              <a:t>Green weeks</a:t>
            </a:r>
          </a:p>
        </p:txBody>
      </p:sp>
      <p:pic>
        <p:nvPicPr>
          <p:cNvPr id="5" name="Content Placeholder 4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33C89CAB-44B3-4302-FD06-A746D1690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33513"/>
            <a:ext cx="6903720" cy="45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4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2F55-5454-28AE-1FD9-293A5621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en-RO" sz="3200" dirty="0"/>
              <a:t>We live in the age of rampant misinformation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C60B94-17B8-97BA-77DD-25E6A4855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46964" cy="3447832"/>
          </a:xfrm>
        </p:spPr>
        <p:txBody>
          <a:bodyPr anchor="t">
            <a:normAutofit/>
          </a:bodyPr>
          <a:lstStyle/>
          <a:p>
            <a:r>
              <a:rPr lang="en-GB" sz="1800" i="0" u="none" strike="noStrike" dirty="0">
                <a:solidFill>
                  <a:srgbClr val="333333"/>
                </a:solidFill>
                <a:effectLst/>
                <a:cs typeface="Calibri" panose="020F0502020204030204" pitchFamily="34" charset="0"/>
              </a:rPr>
              <a:t>fake news spreads distinctively from real news even at early stages of propagation, e.g. five hours after the first re-postings</a:t>
            </a:r>
          </a:p>
          <a:p>
            <a:r>
              <a:rPr lang="en-GB" sz="1800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mainstreaming of the fringe and the marginalization of the mainstream</a:t>
            </a:r>
            <a:endParaRPr lang="en-GB" sz="180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r>
              <a:rPr lang="en-GB" sz="1800" dirty="0">
                <a:solidFill>
                  <a:srgbClr val="333333"/>
                </a:solidFill>
              </a:rPr>
              <a:t>o</a:t>
            </a:r>
            <a:r>
              <a:rPr lang="en-GB" sz="1800" i="0" u="none" strike="noStrike" dirty="0">
                <a:solidFill>
                  <a:srgbClr val="333333"/>
                </a:solidFill>
                <a:effectLst/>
              </a:rPr>
              <a:t>n Twitter, false news travels faster than true stories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Content Placeholder 4" descr="A cartoon of a person speaking into a speaker&#10;&#10;Description automatically generated">
            <a:extLst>
              <a:ext uri="{FF2B5EF4-FFF2-40B4-BE49-F238E27FC236}">
                <a16:creationId xmlns:a16="http://schemas.microsoft.com/office/drawing/2014/main" id="{A371EBBE-334F-A3B3-F516-A1B071272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7" r="-1" b="-1"/>
          <a:stretch/>
        </p:blipFill>
        <p:spPr>
          <a:xfrm>
            <a:off x="5089243" y="877413"/>
            <a:ext cx="6222628" cy="504309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775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6F2D7-92DD-D4B5-A4FE-9E1D7608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caused the farmers’ protests?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actor on a road with stacks of hay&#10;&#10;Description automatically generated">
            <a:extLst>
              <a:ext uri="{FF2B5EF4-FFF2-40B4-BE49-F238E27FC236}">
                <a16:creationId xmlns:a16="http://schemas.microsoft.com/office/drawing/2014/main" id="{6546E799-BBCE-51BD-E734-9B4DFE81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0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F2A45-812A-1363-5C32-A2C0AB29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RO" sz="3800" dirty="0"/>
              <a:t>Myths I’ve heard lately #1 – The carbon passport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59044E-AC9E-CF1A-9398-98439C9E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Truths</a:t>
            </a:r>
          </a:p>
          <a:p>
            <a:pPr lvl="1"/>
            <a:r>
              <a:rPr lang="en-US" sz="1800" dirty="0"/>
              <a:t>Yes, you can calculate your carbon footprint from travels</a:t>
            </a:r>
          </a:p>
          <a:p>
            <a:pPr lvl="1"/>
            <a:r>
              <a:rPr lang="en-US" sz="1800" dirty="0"/>
              <a:t>Yes, there is a Digital Product Passport</a:t>
            </a:r>
          </a:p>
          <a:p>
            <a:pPr lvl="1"/>
            <a:r>
              <a:rPr lang="en-US" sz="1800" dirty="0"/>
              <a:t>Yes, some Member States</a:t>
            </a:r>
          </a:p>
          <a:p>
            <a:pPr lvl="2"/>
            <a:r>
              <a:rPr lang="en-US" sz="1400" dirty="0"/>
              <a:t>Tax short flights</a:t>
            </a:r>
          </a:p>
          <a:p>
            <a:pPr lvl="2"/>
            <a:r>
              <a:rPr lang="en-US" sz="1400" dirty="0"/>
              <a:t>Ban short flights</a:t>
            </a:r>
          </a:p>
          <a:p>
            <a:pPr lvl="2"/>
            <a:r>
              <a:rPr lang="en-US" sz="1400" dirty="0"/>
              <a:t>Incentivize train travels</a:t>
            </a:r>
          </a:p>
        </p:txBody>
      </p:sp>
      <p:pic>
        <p:nvPicPr>
          <p:cNvPr id="5" name="Content Placeholder 4" descr="A green passport with a globe on it&#10;&#10;Description automatically generated">
            <a:extLst>
              <a:ext uri="{FF2B5EF4-FFF2-40B4-BE49-F238E27FC236}">
                <a16:creationId xmlns:a16="http://schemas.microsoft.com/office/drawing/2014/main" id="{CDA69E59-0C4A-687B-654F-518DFCA4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02550"/>
            <a:ext cx="6903720" cy="44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6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9A9055-8C17-5135-D594-2A110E9B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RO" sz="4000" dirty="0"/>
              <a:t>Myths I’ve heard lately #2 – The EV (car)pocalypse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3B7361-5D97-5C24-A5D5-8FB656F81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 fontScale="92500" lnSpcReduction="10000"/>
          </a:bodyPr>
          <a:lstStyle/>
          <a:p>
            <a:r>
              <a:rPr lang="en-GB" sz="1800" i="0" u="none" strike="noStrike" dirty="0">
                <a:effectLst/>
              </a:rPr>
              <a:t>more than 95 percent of rare metals inside EV batteries can be salvaged</a:t>
            </a:r>
          </a:p>
          <a:p>
            <a:r>
              <a:rPr lang="en-GB" sz="1800" dirty="0"/>
              <a:t>Science evolves (</a:t>
            </a:r>
            <a:r>
              <a:rPr lang="en-GB" sz="1800" dirty="0">
                <a:effectLst/>
              </a:rPr>
              <a:t>Swedish researchers have developed a recycling method that allows recovery of 100 per cent of the aluminium and 98 per cent of the lithium in electric car batteries.)</a:t>
            </a:r>
          </a:p>
          <a:p>
            <a:r>
              <a:rPr lang="en-GB" sz="1800" i="0" u="none" strike="noStrike" dirty="0">
                <a:effectLst/>
              </a:rPr>
              <a:t>total life-cycle emissions of hybrid and electric vehicles are reduced by up to 89 % compared to internal combustion engine vehicles</a:t>
            </a:r>
            <a:endParaRPr lang="en-GB" sz="1800" dirty="0">
              <a:effectLst/>
            </a:endParaRPr>
          </a:p>
          <a:p>
            <a:pPr marL="0" indent="0">
              <a:buNone/>
            </a:pPr>
            <a:br>
              <a:rPr lang="en-GB" sz="1400" dirty="0">
                <a:solidFill>
                  <a:srgbClr val="1A1B1B"/>
                </a:solidFill>
                <a:effectLst/>
              </a:rPr>
            </a:br>
            <a:endParaRPr lang="en-GB" sz="1400" dirty="0">
              <a:solidFill>
                <a:srgbClr val="1A1B1B"/>
              </a:solidFill>
              <a:effectLst/>
            </a:endParaRPr>
          </a:p>
          <a:p>
            <a:endParaRPr lang="en-US" sz="2000" dirty="0"/>
          </a:p>
        </p:txBody>
      </p:sp>
      <p:pic>
        <p:nvPicPr>
          <p:cNvPr id="5" name="Content Placeholder 4" descr="A pile of junk cars&#10;&#10;Description automatically generated">
            <a:extLst>
              <a:ext uri="{FF2B5EF4-FFF2-40B4-BE49-F238E27FC236}">
                <a16:creationId xmlns:a16="http://schemas.microsoft.com/office/drawing/2014/main" id="{5D6929A7-BA6B-7FBF-F6B1-5E96AD01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0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559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A7D40-1052-454A-93F0-D5701F89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 a result, </a:t>
            </a:r>
            <a:r>
              <a:rPr lang="en-US" sz="4800" dirty="0">
                <a:solidFill>
                  <a:srgbClr val="FFFFFF"/>
                </a:solidFill>
              </a:rPr>
              <a:t>t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 air is heavy in Brussels…</a:t>
            </a:r>
          </a:p>
        </p:txBody>
      </p:sp>
      <p:pic>
        <p:nvPicPr>
          <p:cNvPr id="5" name="Content Placeholder 4" descr="A group of people sitting in chairs in front of a large screen&#10;&#10;Description automatically generated">
            <a:extLst>
              <a:ext uri="{FF2B5EF4-FFF2-40B4-BE49-F238E27FC236}">
                <a16:creationId xmlns:a16="http://schemas.microsoft.com/office/drawing/2014/main" id="{96FF9794-E1CA-5160-421C-B9EF8FE47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8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B4DEA-F17A-F252-D7A9-0BD921A2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RO" sz="3800"/>
              <a:t>BUT, inaction is more costly than action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B383-5EBE-608B-BA45-B2144AB34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1800" b="0" i="0" u="none" strike="noStrike" dirty="0">
                <a:effectLst/>
              </a:rPr>
              <a:t>Global economic losses due to climate change (2023) – USD 120 billion, out of </a:t>
            </a:r>
            <a:r>
              <a:rPr lang="en-GB" sz="1800" dirty="0"/>
              <a:t>which 60% uninsured (</a:t>
            </a:r>
            <a:r>
              <a:rPr lang="en-GB" sz="1800" dirty="0" err="1"/>
              <a:t>SwissRE</a:t>
            </a:r>
            <a:r>
              <a:rPr lang="en-GB" sz="1800" dirty="0"/>
              <a:t>)</a:t>
            </a:r>
          </a:p>
          <a:p>
            <a:r>
              <a:rPr lang="en-GB" sz="1800" b="0" i="0" u="none" strike="noStrike" dirty="0">
                <a:effectLst/>
              </a:rPr>
              <a:t>3.2 degrees scenario =&gt; 18% GDP loss</a:t>
            </a:r>
          </a:p>
          <a:p>
            <a:r>
              <a:rPr lang="en-GB" sz="1800" dirty="0"/>
              <a:t>The green economy is driving the global race to the </a:t>
            </a:r>
            <a:r>
              <a:rPr lang="en-GB" sz="1800" strike="sngStrike" dirty="0"/>
              <a:t>bottom</a:t>
            </a:r>
            <a:r>
              <a:rPr lang="en-GB" sz="1800" dirty="0"/>
              <a:t> top</a:t>
            </a:r>
            <a:endParaRPr lang="en-GB" sz="1800" b="0" i="0" u="none" strike="noStrike" dirty="0">
              <a:effectLst/>
            </a:endParaRPr>
          </a:p>
          <a:p>
            <a:pPr marL="0" indent="0">
              <a:buNone/>
            </a:pPr>
            <a:endParaRPr lang="en-RO" sz="2200" dirty="0"/>
          </a:p>
        </p:txBody>
      </p:sp>
      <p:pic>
        <p:nvPicPr>
          <p:cNvPr id="5" name="Picture 4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C3F10952-FA8E-8043-CFA6-689DA8CD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00514"/>
            <a:ext cx="6903720" cy="50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98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B9C9D-B6F7-82FB-D337-3614BAB9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RO" sz="4100"/>
              <a:t>Idea #1 for a Mayor: A Climate Assembly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7B49F3-595D-05A8-0EA7-84569DFF0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</a:rPr>
              <a:t>A “deliberative wave” of citizens’ assemblies </a:t>
            </a:r>
            <a:r>
              <a:rPr lang="en-GB" sz="2000" dirty="0">
                <a:latin typeface="Calibri" panose="020F0502020204030204" pitchFamily="34" charset="0"/>
              </a:rPr>
              <a:t> - </a:t>
            </a:r>
            <a:r>
              <a:rPr lang="en-US" sz="2000" dirty="0"/>
              <a:t>Global, national, local, from Brazil to Skopje (details </a:t>
            </a:r>
            <a:r>
              <a:rPr lang="en-US" sz="2000" dirty="0">
                <a:hlinkClick r:id="rId2"/>
              </a:rPr>
              <a:t>here</a:t>
            </a:r>
            <a:r>
              <a:rPr lang="en-US" sz="2000" dirty="0"/>
              <a:t>).</a:t>
            </a:r>
          </a:p>
          <a:p>
            <a:r>
              <a:rPr lang="en-GB" sz="2000" dirty="0"/>
              <a:t>T</a:t>
            </a:r>
            <a:r>
              <a:rPr lang="en-GB" sz="2000" b="0" i="0" u="none" strike="noStrike" dirty="0">
                <a:effectLst/>
              </a:rPr>
              <a:t>aking part in Climate Assembly UK had a big impact on both the climate views and actions of assembly members, and possibly their political attitudes and actions.</a:t>
            </a:r>
          </a:p>
          <a:p>
            <a:r>
              <a:rPr lang="en-GB" sz="2000" dirty="0"/>
              <a:t>Check out </a:t>
            </a:r>
            <a:r>
              <a:rPr lang="en-GB" sz="2000" dirty="0">
                <a:hlinkClick r:id="rId3"/>
              </a:rPr>
              <a:t>Knowledge Network on Climate Assemblies</a:t>
            </a:r>
            <a:r>
              <a:rPr lang="en-GB" sz="2000" dirty="0"/>
              <a:t>.</a:t>
            </a:r>
            <a:endParaRPr lang="en-GB" sz="2000" b="0" i="0" u="none" strike="noStrike" dirty="0">
              <a:effectLst/>
            </a:endParaRPr>
          </a:p>
          <a:p>
            <a:endParaRPr lang="en-GB" sz="2000" b="0" i="0" u="none" strike="noStrike" dirty="0">
              <a:effectLst/>
            </a:endParaRPr>
          </a:p>
          <a:p>
            <a:endParaRPr lang="en-US" sz="2000" dirty="0"/>
          </a:p>
        </p:txBody>
      </p:sp>
      <p:pic>
        <p:nvPicPr>
          <p:cNvPr id="7" name="Picture 6" descr="A map of the world with red and yellow pins&#10;&#10;Description automatically generated">
            <a:extLst>
              <a:ext uri="{FF2B5EF4-FFF2-40B4-BE49-F238E27FC236}">
                <a16:creationId xmlns:a16="http://schemas.microsoft.com/office/drawing/2014/main" id="{79BC8D9D-0FEA-B919-2BDD-483462B99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2" r="-1" b="1088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Content Placeholder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0A3A3524-AF35-E134-CC4B-7A10FC98C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108" b="1120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289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19C4E-47D9-0ED9-4C06-6AA651A3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RO" sz="3400"/>
              <a:t>Idea #2 for a Mayor: An Energy Community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8D0C8-49A1-B59B-7473-6515F4A1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RO" sz="2200"/>
              <a:t>4% of EU citizens involved in 9000 energy communities</a:t>
            </a:r>
          </a:p>
          <a:p>
            <a:r>
              <a:rPr lang="en-GB" sz="2200"/>
              <a:t>R</a:t>
            </a:r>
            <a:r>
              <a:rPr lang="en-RO" sz="2200"/>
              <a:t>evenues 2 to 8 times higher for local communities than conventional RES</a:t>
            </a:r>
          </a:p>
          <a:p>
            <a:r>
              <a:rPr lang="en-GB" sz="2200"/>
              <a:t>F</a:t>
            </a:r>
            <a:r>
              <a:rPr lang="en-RO" sz="2200"/>
              <a:t>ostering democracy, trust, cooperation</a:t>
            </a:r>
          </a:p>
        </p:txBody>
      </p:sp>
      <p:pic>
        <p:nvPicPr>
          <p:cNvPr id="5" name="Picture 4" descr="A group of people in yellow vests standing in front of solar panels&#10;&#10;Description automatically generated">
            <a:extLst>
              <a:ext uri="{FF2B5EF4-FFF2-40B4-BE49-F238E27FC236}">
                <a16:creationId xmlns:a16="http://schemas.microsoft.com/office/drawing/2014/main" id="{02845B48-6F19-D0CC-F37B-7C5BD9C1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59402"/>
            <a:ext cx="6903720" cy="45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6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423</Words>
  <Application>Microsoft Macintosh PowerPoint</Application>
  <PresentationFormat>Widescreen</PresentationFormat>
  <Paragraphs>39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Debunking myths and countering climate misinformation in 2024: All Hands on Deck</vt:lpstr>
      <vt:lpstr>We live in the age of rampant misinformation</vt:lpstr>
      <vt:lpstr>What caused the farmers’ protests?</vt:lpstr>
      <vt:lpstr>Myths I’ve heard lately #1 – The carbon passport</vt:lpstr>
      <vt:lpstr>Myths I’ve heard lately #2 – The EV (car)pocalypse</vt:lpstr>
      <vt:lpstr>As a result, the air is heavy in Brussels…</vt:lpstr>
      <vt:lpstr>BUT, inaction is more costly than action</vt:lpstr>
      <vt:lpstr>Idea #1 for a Mayor: A Climate Assembly</vt:lpstr>
      <vt:lpstr>Idea #2 for a Mayor: An Energy Community</vt:lpstr>
      <vt:lpstr>Idea #3 for a Mayor: Green schools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Debunking myths and countering climate misinformation in 2024: All Hands on Deck</dc:title>
  <dc:creator>Corina Murafa</dc:creator>
  <cp:lastModifiedBy>Corina Murafa</cp:lastModifiedBy>
  <cp:revision>1</cp:revision>
  <dcterms:created xsi:type="dcterms:W3CDTF">2024-02-19T16:59:52Z</dcterms:created>
  <dcterms:modified xsi:type="dcterms:W3CDTF">2024-02-19T18:42:46Z</dcterms:modified>
</cp:coreProperties>
</file>